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4" r:id="rId5"/>
    <p:sldId id="285" r:id="rId6"/>
    <p:sldId id="286" r:id="rId7"/>
    <p:sldId id="287" r:id="rId8"/>
    <p:sldId id="288" r:id="rId9"/>
    <p:sldId id="263" r:id="rId10"/>
    <p:sldId id="264" r:id="rId11"/>
    <p:sldId id="265" r:id="rId12"/>
    <p:sldId id="267" r:id="rId13"/>
    <p:sldId id="268" r:id="rId14"/>
    <p:sldId id="328" r:id="rId15"/>
    <p:sldId id="273" r:id="rId16"/>
    <p:sldId id="289" r:id="rId17"/>
    <p:sldId id="290" r:id="rId18"/>
    <p:sldId id="291" r:id="rId19"/>
    <p:sldId id="292" r:id="rId20"/>
    <p:sldId id="293" r:id="rId21"/>
    <p:sldId id="294" r:id="rId22"/>
    <p:sldId id="295" r:id="rId23"/>
    <p:sldId id="296" r:id="rId24"/>
    <p:sldId id="274" r:id="rId25"/>
    <p:sldId id="275" r:id="rId26"/>
    <p:sldId id="276" r:id="rId27"/>
    <p:sldId id="278" r:id="rId28"/>
    <p:sldId id="279" r:id="rId29"/>
    <p:sldId id="280" r:id="rId30"/>
    <p:sldId id="297" r:id="rId31"/>
    <p:sldId id="298" r:id="rId32"/>
    <p:sldId id="327" r:id="rId33"/>
    <p:sldId id="281" r:id="rId34"/>
    <p:sldId id="282" r:id="rId35"/>
    <p:sldId id="299" r:id="rId36"/>
    <p:sldId id="300" r:id="rId37"/>
    <p:sldId id="301" r:id="rId38"/>
    <p:sldId id="302" r:id="rId39"/>
    <p:sldId id="303" r:id="rId40"/>
    <p:sldId id="304" r:id="rId41"/>
    <p:sldId id="305" r:id="rId42"/>
    <p:sldId id="306" r:id="rId43"/>
    <p:sldId id="307" r:id="rId44"/>
    <p:sldId id="308" r:id="rId45"/>
    <p:sldId id="309" r:id="rId46"/>
    <p:sldId id="32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76" d="100"/>
          <a:sy n="76" d="100"/>
        </p:scale>
        <p:origin x="1011"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1/11/2021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1/11/2021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1/11/2021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1/11/2021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1/11/2021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1/11/2021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1/11/2021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1/11/2021</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1)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dirty="0"/>
              <a:t>the growing interest in systems with </a:t>
            </a:r>
            <a:r>
              <a:rPr lang="en-US" dirty="0" smtClean="0"/>
              <a:t>many variables </a:t>
            </a:r>
            <a:r>
              <a:rPr lang="en-US" dirty="0"/>
              <a:t>or with many degrees of freedom</a:t>
            </a:r>
            <a:r>
              <a:rPr lang="en-US" dirty="0" smtClean="0"/>
              <a:t>.</a:t>
            </a:r>
          </a:p>
          <a:p>
            <a:pPr lvl="1"/>
            <a:r>
              <a:rPr lang="en-US" dirty="0"/>
              <a:t>The money exchange </a:t>
            </a:r>
            <a:r>
              <a:rPr lang="en-US" dirty="0" smtClean="0"/>
              <a:t>model.</a:t>
            </a:r>
          </a:p>
          <a:p>
            <a:r>
              <a:rPr lang="en-US" i="1" dirty="0"/>
              <a:t>computer </a:t>
            </a:r>
            <a:r>
              <a:rPr lang="en-US" i="1" dirty="0" smtClean="0"/>
              <a:t>experiments</a:t>
            </a:r>
          </a:p>
          <a:p>
            <a:pPr lvl="1"/>
            <a:r>
              <a:rPr lang="en-US" dirty="0" smtClean="0"/>
              <a:t>First step: development of an </a:t>
            </a:r>
            <a:r>
              <a:rPr lang="en-US" dirty="0"/>
              <a:t>idealized </a:t>
            </a:r>
            <a:r>
              <a:rPr lang="en-US" dirty="0" smtClean="0"/>
              <a:t>model.</a:t>
            </a:r>
          </a:p>
          <a:p>
            <a:pPr lvl="1"/>
            <a:r>
              <a:rPr lang="en-US" dirty="0" smtClean="0"/>
              <a:t>Second step: specify </a:t>
            </a:r>
            <a:r>
              <a:rPr lang="en-US" dirty="0"/>
              <a:t>a procedure or </a:t>
            </a:r>
            <a:r>
              <a:rPr lang="en-US" i="1" dirty="0" smtClean="0"/>
              <a:t>algorithm and </a:t>
            </a:r>
            <a:r>
              <a:rPr lang="en-US" dirty="0"/>
              <a:t>decide what quantities to measure</a:t>
            </a:r>
            <a:r>
              <a:rPr lang="en-US" i="1" dirty="0" smtClean="0"/>
              <a:t>. </a:t>
            </a:r>
          </a:p>
          <a:p>
            <a:r>
              <a:rPr lang="en-US" dirty="0"/>
              <a:t>a bridge between laboratory experiments and theoretical calculations</a:t>
            </a:r>
            <a:r>
              <a:rPr lang="en-US" dirty="0" smtClean="0"/>
              <a:t>.</a:t>
            </a:r>
          </a:p>
          <a:p>
            <a:pPr lvl="1"/>
            <a:r>
              <a:rPr lang="en-US" dirty="0"/>
              <a:t>a third way of doing physics and complements both theory and experiment</a:t>
            </a:r>
            <a:r>
              <a:rPr lang="en-US" dirty="0" smtClean="0"/>
              <a:t>.</a:t>
            </a:r>
          </a:p>
          <a:p>
            <a:r>
              <a:rPr lang="en-US" dirty="0"/>
              <a:t>The </a:t>
            </a:r>
            <a:r>
              <a:rPr lang="en-US" dirty="0" smtClean="0"/>
              <a:t>goal:</a:t>
            </a:r>
          </a:p>
          <a:p>
            <a:pPr lvl="1"/>
            <a:r>
              <a:rPr lang="en-US" dirty="0" smtClean="0"/>
              <a:t> </a:t>
            </a:r>
            <a:r>
              <a:rPr lang="en-US" dirty="0"/>
              <a:t>to seek explanations of natural phenomena that can be stated concisely.</a:t>
            </a:r>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262373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lstStyle/>
          <a:p>
            <a:r>
              <a:rPr lang="en-US" dirty="0" smtClean="0"/>
              <a:t>Simulations are faster, cheaper or often the only possible way to do the research. </a:t>
            </a:r>
          </a:p>
          <a:p>
            <a:pPr lvl="2"/>
            <a:r>
              <a:rPr lang="en-US" dirty="0" smtClean="0"/>
              <a:t>Systems at extreme conditions (High pressure, low temperature, etc...</a:t>
            </a:r>
            <a:r>
              <a:rPr lang="zh-CN" altLang="en-US" dirty="0" smtClean="0"/>
              <a:t>）</a:t>
            </a:r>
            <a:endParaRPr lang="en-US" altLang="zh-CN" dirty="0" smtClean="0"/>
          </a:p>
          <a:p>
            <a:pPr lvl="2"/>
            <a:r>
              <a:rPr lang="en-US" dirty="0" smtClean="0"/>
              <a:t>Not politically allowed, nuclear weapon simulations…</a:t>
            </a:r>
          </a:p>
          <a:p>
            <a:pPr lvl="2"/>
            <a:r>
              <a:rPr lang="en-US" dirty="0" smtClean="0"/>
              <a:t>When you obtain the experiment results, it’s often too late… (Material failure problems,  Civil engineering problems, stock market predictions…)</a:t>
            </a:r>
          </a:p>
          <a:p>
            <a:pPr lvl="2"/>
            <a:r>
              <a:rPr lang="en-US" dirty="0" smtClean="0"/>
              <a:t>Are there counter examples, for example, simulation is slower or more expensive?</a:t>
            </a:r>
            <a:endParaRPr lang="en-US" dirty="0"/>
          </a:p>
          <a:p>
            <a:endParaRPr lang="en-US" dirty="0"/>
          </a:p>
        </p:txBody>
      </p:sp>
    </p:spTree>
    <p:extLst>
      <p:ext uri="{BB962C8B-B14F-4D97-AF65-F5344CB8AC3E}">
        <p14:creationId xmlns:p14="http://schemas.microsoft.com/office/powerpoint/2010/main" val="4014925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easy </a:t>
            </a:r>
            <a:r>
              <a:rPr lang="en-US" dirty="0"/>
              <a:t>to do, even for very </a:t>
            </a:r>
            <a:r>
              <a:rPr lang="en-US" dirty="0" smtClean="0"/>
              <a:t>complexed </a:t>
            </a:r>
            <a:r>
              <a:rPr lang="en-US" dirty="0"/>
              <a:t>systems; </a:t>
            </a:r>
            <a:endParaRPr lang="en-US" dirty="0" smtClean="0"/>
          </a:p>
          <a:p>
            <a:pPr lvl="0"/>
            <a:r>
              <a:rPr lang="en-US" dirty="0" smtClean="0"/>
              <a:t>their </a:t>
            </a:r>
            <a:r>
              <a:rPr lang="en-US" dirty="0"/>
              <a:t>complexity is no worse than the complexity of the physical description. </a:t>
            </a:r>
            <a:endParaRPr lang="en-US" dirty="0" smtClean="0"/>
          </a:p>
          <a:p>
            <a:pPr lvl="1"/>
            <a:r>
              <a:rPr lang="en-US" dirty="0" smtClean="0"/>
              <a:t>purely </a:t>
            </a:r>
            <a:r>
              <a:rPr lang="en-US" dirty="0"/>
              <a:t>theoretical approaches typically are applicable only to very simplified models. </a:t>
            </a:r>
            <a:endParaRPr lang="en-US" dirty="0" smtClean="0"/>
          </a:p>
          <a:p>
            <a:pPr lvl="1"/>
            <a:r>
              <a:rPr lang="en-US" dirty="0" smtClean="0"/>
              <a:t>Simulations </a:t>
            </a:r>
            <a:r>
              <a:rPr lang="en-US" dirty="0"/>
              <a:t>are good for learning about a system and to get a good idea of what is going on</a:t>
            </a:r>
            <a:r>
              <a:rPr lang="en-US" dirty="0" smtClean="0"/>
              <a:t>.</a:t>
            </a:r>
          </a:p>
          <a:p>
            <a:pPr lvl="1"/>
            <a:r>
              <a:rPr lang="en-US" dirty="0" smtClean="0"/>
              <a:t>Also </a:t>
            </a:r>
            <a:r>
              <a:rPr lang="en-US" dirty="0"/>
              <a:t>they are a good black box for non-experts since one does not have to master a particular theory to understand the input and output of a simulation. </a:t>
            </a:r>
          </a:p>
          <a:p>
            <a:endParaRPr lang="en-US" dirty="0"/>
          </a:p>
        </p:txBody>
      </p:sp>
    </p:spTree>
    <p:extLst>
      <p:ext uri="{BB962C8B-B14F-4D97-AF65-F5344CB8AC3E}">
        <p14:creationId xmlns:p14="http://schemas.microsoft.com/office/powerpoint/2010/main" val="159620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a:xfrm>
            <a:off x="395536" y="1196752"/>
            <a:ext cx="8229600" cy="4525963"/>
          </a:xfrm>
        </p:spPr>
        <p:txBody>
          <a:bodyPr/>
          <a:lstStyle/>
          <a:p>
            <a:pPr lvl="0"/>
            <a:r>
              <a:rPr lang="en-US" dirty="0" smtClean="0"/>
              <a:t>Scale up very fast.  From a few atoms to millions of them!</a:t>
            </a:r>
            <a:endParaRPr lang="en-US" dirty="0"/>
          </a:p>
          <a:p>
            <a:endParaRPr lang="en-US" dirty="0"/>
          </a:p>
        </p:txBody>
      </p:sp>
      <p:pic>
        <p:nvPicPr>
          <p:cNvPr id="2050" name="Picture 2" descr="http://www.wag.caltech.edu/multiscale/multiscale-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8262337" cy="480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1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Is the whole universe a quantum simulation?</a:t>
            </a:r>
            <a:endParaRPr lang="en-US" dirty="0"/>
          </a:p>
        </p:txBody>
      </p:sp>
      <p:sp>
        <p:nvSpPr>
          <p:cNvPr id="3" name="内容占位符 2"/>
          <p:cNvSpPr>
            <a:spLocks noGrp="1"/>
          </p:cNvSpPr>
          <p:nvPr>
            <p:ph idx="1"/>
          </p:nvPr>
        </p:nvSpPr>
        <p:spPr>
          <a:xfrm>
            <a:off x="457200" y="1600200"/>
            <a:ext cx="6131024" cy="4525963"/>
          </a:xfrm>
        </p:spPr>
        <p:txBody>
          <a:bodyPr>
            <a:normAutofit fontScale="92500"/>
          </a:bodyPr>
          <a:lstStyle/>
          <a:p>
            <a:r>
              <a:rPr lang="en-US" dirty="0" smtClean="0"/>
              <a:t>We don’t know.</a:t>
            </a:r>
          </a:p>
          <a:p>
            <a:r>
              <a:rPr lang="en-US" dirty="0" smtClean="0"/>
              <a:t>Interaction vs. object.</a:t>
            </a:r>
          </a:p>
          <a:p>
            <a:r>
              <a:rPr lang="en-US" dirty="0" smtClean="0"/>
              <a:t>Why Quantum states are often discretized?</a:t>
            </a:r>
          </a:p>
          <a:p>
            <a:pPr lvl="1"/>
            <a:r>
              <a:rPr lang="en-US" dirty="0" smtClean="0"/>
              <a:t>Coupling of quantum states or qubits can give us a sense of 3d space. </a:t>
            </a:r>
          </a:p>
          <a:p>
            <a:r>
              <a:rPr lang="en-US" dirty="0" smtClean="0"/>
              <a:t>Suppose you live in such a matrix, is it possible to figure out you live in such a matrix?</a:t>
            </a:r>
          </a:p>
          <a:p>
            <a:endParaRPr lang="en-US" dirty="0"/>
          </a:p>
        </p:txBody>
      </p:sp>
      <p:pic>
        <p:nvPicPr>
          <p:cNvPr id="4" name="Picture 2" descr="http://upload.wikimedia.org/wikipedia/en/c/c1/The_Matrix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852936"/>
            <a:ext cx="1596878"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0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Programming languages</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Strongly encouraged to use C/C++ or JAVA in the lab. Class lectures will use JAVA code as illustrations.</a:t>
            </a:r>
          </a:p>
          <a:p>
            <a:r>
              <a:rPr lang="en-US" dirty="0" smtClean="0"/>
              <a:t>C: </a:t>
            </a:r>
          </a:p>
          <a:p>
            <a:pPr lvl="1"/>
            <a:r>
              <a:rPr lang="en-US" dirty="0" smtClean="0"/>
              <a:t>developed </a:t>
            </a:r>
            <a:r>
              <a:rPr lang="en-US" dirty="0"/>
              <a:t>by Dennis Ritchie </a:t>
            </a:r>
            <a:endParaRPr lang="en-US" dirty="0" smtClean="0"/>
          </a:p>
          <a:p>
            <a:pPr lvl="1"/>
            <a:r>
              <a:rPr lang="en-US" dirty="0" smtClean="0"/>
              <a:t>at </a:t>
            </a:r>
            <a:r>
              <a:rPr lang="en-US" dirty="0"/>
              <a:t>Bell Laboratories around 1972 in parallel with the </a:t>
            </a:r>
            <a:r>
              <a:rPr lang="en-US" dirty="0" smtClean="0"/>
              <a:t>Unix operating </a:t>
            </a:r>
            <a:r>
              <a:rPr lang="en-US" dirty="0"/>
              <a:t>system.</a:t>
            </a:r>
            <a:r>
              <a:rPr lang="en-US" dirty="0" smtClean="0"/>
              <a:t> </a:t>
            </a:r>
          </a:p>
          <a:p>
            <a:r>
              <a:rPr lang="en-US" dirty="0"/>
              <a:t>C</a:t>
            </a:r>
            <a:r>
              <a:rPr lang="en-US" dirty="0" smtClean="0"/>
              <a:t>++:</a:t>
            </a:r>
          </a:p>
          <a:p>
            <a:pPr lvl="1"/>
            <a:r>
              <a:rPr lang="en-US" dirty="0" smtClean="0"/>
              <a:t>an </a:t>
            </a:r>
            <a:r>
              <a:rPr lang="en-US" dirty="0"/>
              <a:t>extension of C designed by Bjarne </a:t>
            </a:r>
            <a:r>
              <a:rPr lang="en-US" dirty="0" err="1"/>
              <a:t>Stroustrup</a:t>
            </a:r>
            <a:r>
              <a:rPr lang="en-US" dirty="0"/>
              <a:t> </a:t>
            </a:r>
            <a:endParaRPr lang="en-US" dirty="0" smtClean="0"/>
          </a:p>
          <a:p>
            <a:pPr lvl="1"/>
            <a:r>
              <a:rPr lang="en-US" dirty="0" smtClean="0"/>
              <a:t>at </a:t>
            </a:r>
            <a:r>
              <a:rPr lang="en-US" dirty="0"/>
              <a:t>Bell </a:t>
            </a:r>
            <a:r>
              <a:rPr lang="en-US" dirty="0" smtClean="0"/>
              <a:t>laboratories in </a:t>
            </a:r>
            <a:r>
              <a:rPr lang="en-US" dirty="0"/>
              <a:t>the mid-eighties.</a:t>
            </a:r>
          </a:p>
        </p:txBody>
      </p:sp>
    </p:spTree>
    <p:extLst>
      <p:ext uri="{BB962C8B-B14F-4D97-AF65-F5344CB8AC3E}">
        <p14:creationId xmlns:p14="http://schemas.microsoft.com/office/powerpoint/2010/main" val="417523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C++ </a:t>
            </a:r>
            <a:endParaRPr lang="en-US" dirty="0" smtClean="0"/>
          </a:p>
          <a:p>
            <a:pPr lvl="1"/>
            <a:r>
              <a:rPr lang="en-US" dirty="0" smtClean="0"/>
              <a:t>more </a:t>
            </a:r>
            <a:r>
              <a:rPr lang="en-US" dirty="0"/>
              <a:t>complex than C, </a:t>
            </a:r>
            <a:endParaRPr lang="en-US" dirty="0" smtClean="0"/>
          </a:p>
          <a:p>
            <a:pPr lvl="1"/>
            <a:r>
              <a:rPr lang="en-US" dirty="0" smtClean="0"/>
              <a:t>object </a:t>
            </a:r>
            <a:r>
              <a:rPr lang="en-US" dirty="0"/>
              <a:t>oriented features, </a:t>
            </a:r>
            <a:r>
              <a:rPr lang="en-US" dirty="0" smtClean="0"/>
              <a:t>and other </a:t>
            </a:r>
            <a:r>
              <a:rPr lang="en-US" dirty="0"/>
              <a:t>extensions. </a:t>
            </a:r>
            <a:endParaRPr lang="en-US" dirty="0" smtClean="0"/>
          </a:p>
          <a:p>
            <a:r>
              <a:rPr lang="en-US" dirty="0" smtClean="0"/>
              <a:t>C/C</a:t>
            </a:r>
            <a:r>
              <a:rPr lang="en-US" dirty="0"/>
              <a:t>++ have high </a:t>
            </a:r>
            <a:r>
              <a:rPr lang="en-US" dirty="0" smtClean="0"/>
              <a:t>performance, difficult </a:t>
            </a:r>
            <a:r>
              <a:rPr lang="en-US" dirty="0"/>
              <a:t>to debug. </a:t>
            </a:r>
            <a:endParaRPr lang="en-US" dirty="0" smtClean="0"/>
          </a:p>
          <a:p>
            <a:pPr lvl="1"/>
            <a:r>
              <a:rPr lang="en-US" dirty="0" smtClean="0"/>
              <a:t>popular </a:t>
            </a:r>
            <a:r>
              <a:rPr lang="en-US" dirty="0"/>
              <a:t>choices for developing operating systems and </a:t>
            </a:r>
            <a:r>
              <a:rPr lang="en-US" dirty="0" smtClean="0"/>
              <a:t>software applications</a:t>
            </a:r>
          </a:p>
          <a:p>
            <a:pPr lvl="1"/>
            <a:r>
              <a:rPr lang="en-US" dirty="0" smtClean="0"/>
              <a:t>provide </a:t>
            </a:r>
            <a:r>
              <a:rPr lang="en-US" dirty="0"/>
              <a:t>direct access to memory and other system resources.</a:t>
            </a:r>
          </a:p>
        </p:txBody>
      </p:sp>
    </p:spTree>
    <p:extLst>
      <p:ext uri="{BB962C8B-B14F-4D97-AF65-F5344CB8AC3E}">
        <p14:creationId xmlns:p14="http://schemas.microsoft.com/office/powerpoint/2010/main" val="6363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a:t>
            </a:r>
          </a:p>
          <a:p>
            <a:pPr lvl="1"/>
            <a:r>
              <a:rPr lang="en-US" dirty="0" smtClean="0"/>
              <a:t>object-oriented </a:t>
            </a:r>
            <a:r>
              <a:rPr lang="en-US" dirty="0"/>
              <a:t>language </a:t>
            </a:r>
            <a:endParaRPr lang="en-US" dirty="0" smtClean="0"/>
          </a:p>
          <a:p>
            <a:pPr lvl="1"/>
            <a:r>
              <a:rPr lang="en-US" dirty="0" smtClean="0"/>
              <a:t>created </a:t>
            </a:r>
            <a:r>
              <a:rPr lang="en-US" dirty="0"/>
              <a:t>by James Gosling and others at </a:t>
            </a:r>
            <a:r>
              <a:rPr lang="en-US" dirty="0" smtClean="0"/>
              <a:t>Sun Microsystems</a:t>
            </a:r>
            <a:r>
              <a:rPr lang="en-US" dirty="0"/>
              <a:t>. </a:t>
            </a:r>
            <a:endParaRPr lang="en-US" dirty="0" smtClean="0"/>
          </a:p>
          <a:p>
            <a:pPr lvl="1"/>
            <a:r>
              <a:rPr lang="en-US" dirty="0" smtClean="0"/>
              <a:t>introduced </a:t>
            </a:r>
            <a:r>
              <a:rPr lang="en-US" dirty="0"/>
              <a:t>in late 1995,  </a:t>
            </a:r>
            <a:endParaRPr lang="en-US" dirty="0" smtClean="0"/>
          </a:p>
          <a:p>
            <a:pPr lvl="1"/>
            <a:r>
              <a:rPr lang="en-US" dirty="0" smtClean="0"/>
              <a:t>rapidly </a:t>
            </a:r>
            <a:r>
              <a:rPr lang="en-US" dirty="0"/>
              <a:t>evolved, </a:t>
            </a:r>
            <a:r>
              <a:rPr lang="en-US" dirty="0" smtClean="0"/>
              <a:t> very</a:t>
            </a:r>
            <a:r>
              <a:rPr lang="en-US" dirty="0"/>
              <a:t> </a:t>
            </a:r>
            <a:r>
              <a:rPr lang="en-US" dirty="0" smtClean="0"/>
              <a:t>popular </a:t>
            </a:r>
            <a:r>
              <a:rPr lang="en-US" dirty="0"/>
              <a:t>and is the language of choice in most introductory computer science courses. </a:t>
            </a:r>
            <a:endParaRPr lang="en-US" dirty="0" smtClean="0"/>
          </a:p>
          <a:p>
            <a:r>
              <a:rPr lang="en-US" dirty="0" smtClean="0"/>
              <a:t>Java borrows much </a:t>
            </a:r>
            <a:r>
              <a:rPr lang="en-US" dirty="0"/>
              <a:t>of its syntax from C++, but has a simpler structure. </a:t>
            </a:r>
            <a:endParaRPr lang="en-US" dirty="0" smtClean="0"/>
          </a:p>
          <a:p>
            <a:pPr lvl="1"/>
            <a:r>
              <a:rPr lang="en-US" dirty="0" smtClean="0"/>
              <a:t>contains only fifty keywords</a:t>
            </a:r>
          </a:p>
          <a:p>
            <a:pPr lvl="1"/>
            <a:r>
              <a:rPr lang="en-US" dirty="0" smtClean="0"/>
              <a:t>the </a:t>
            </a:r>
            <a:r>
              <a:rPr lang="en-US" dirty="0"/>
              <a:t>Java </a:t>
            </a:r>
            <a:r>
              <a:rPr lang="en-US" i="1" dirty="0"/>
              <a:t>platform </a:t>
            </a:r>
            <a:r>
              <a:rPr lang="en-US" dirty="0"/>
              <a:t>adds a rich library </a:t>
            </a:r>
            <a:endParaRPr lang="en-US" dirty="0" smtClean="0"/>
          </a:p>
          <a:p>
            <a:pPr lvl="2"/>
            <a:r>
              <a:rPr lang="en-US" dirty="0" smtClean="0"/>
              <a:t>enables </a:t>
            </a:r>
            <a:r>
              <a:rPr lang="en-US" dirty="0"/>
              <a:t>a Java program to connect </a:t>
            </a:r>
            <a:r>
              <a:rPr lang="en-US" dirty="0" smtClean="0"/>
              <a:t>to the </a:t>
            </a:r>
            <a:r>
              <a:rPr lang="en-US" dirty="0"/>
              <a:t>internet, </a:t>
            </a:r>
            <a:endParaRPr lang="en-US" dirty="0" smtClean="0"/>
          </a:p>
          <a:p>
            <a:pPr lvl="2"/>
            <a:r>
              <a:rPr lang="en-US" dirty="0" smtClean="0"/>
              <a:t>render </a:t>
            </a:r>
            <a:r>
              <a:rPr lang="en-US" dirty="0"/>
              <a:t>images, </a:t>
            </a:r>
            <a:endParaRPr lang="en-US" dirty="0" smtClean="0"/>
          </a:p>
          <a:p>
            <a:pPr lvl="2"/>
            <a:r>
              <a:rPr lang="en-US" dirty="0" smtClean="0"/>
              <a:t>perform </a:t>
            </a:r>
            <a:r>
              <a:rPr lang="en-US" dirty="0"/>
              <a:t>other high-level tasks.</a:t>
            </a:r>
          </a:p>
        </p:txBody>
      </p:sp>
    </p:spTree>
    <p:extLst>
      <p:ext uri="{BB962C8B-B14F-4D97-AF65-F5344CB8AC3E}">
        <p14:creationId xmlns:p14="http://schemas.microsoft.com/office/powerpoint/2010/main" val="190267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idea of </a:t>
            </a:r>
            <a:r>
              <a:rPr lang="en-US" dirty="0" smtClean="0"/>
              <a:t>object-oriented programming </a:t>
            </a:r>
          </a:p>
          <a:p>
            <a:pPr lvl="1"/>
            <a:r>
              <a:rPr lang="en-US" dirty="0" smtClean="0"/>
              <a:t>functions </a:t>
            </a:r>
            <a:r>
              <a:rPr lang="en-US" dirty="0"/>
              <a:t>and data are grouped together in an </a:t>
            </a:r>
            <a:r>
              <a:rPr lang="en-US" i="1" dirty="0"/>
              <a:t>object</a:t>
            </a:r>
            <a:r>
              <a:rPr lang="en-US" dirty="0"/>
              <a:t>, rather than </a:t>
            </a:r>
            <a:r>
              <a:rPr lang="en-US" dirty="0" smtClean="0"/>
              <a:t>treated separately</a:t>
            </a:r>
            <a:r>
              <a:rPr lang="en-US" dirty="0"/>
              <a:t>. </a:t>
            </a:r>
            <a:endParaRPr lang="en-US" dirty="0" smtClean="0"/>
          </a:p>
          <a:p>
            <a:pPr lvl="1"/>
            <a:r>
              <a:rPr lang="en-US" dirty="0" smtClean="0"/>
              <a:t>A </a:t>
            </a:r>
            <a:r>
              <a:rPr lang="en-US" dirty="0"/>
              <a:t>program is a structured collection of objects that communicate with each </a:t>
            </a:r>
            <a:r>
              <a:rPr lang="en-US" dirty="0" smtClean="0"/>
              <a:t>other causing </a:t>
            </a:r>
            <a:r>
              <a:rPr lang="en-US" dirty="0"/>
              <a:t>the internal state within a given object to change. </a:t>
            </a:r>
            <a:endParaRPr lang="en-US" dirty="0" smtClean="0"/>
          </a:p>
          <a:p>
            <a:r>
              <a:rPr lang="en-US" dirty="0" smtClean="0"/>
              <a:t>A </a:t>
            </a:r>
            <a:r>
              <a:rPr lang="en-US" dirty="0"/>
              <a:t>fundamental goal of </a:t>
            </a:r>
            <a:r>
              <a:rPr lang="en-US" dirty="0" smtClean="0"/>
              <a:t>object-oriented design </a:t>
            </a:r>
          </a:p>
          <a:p>
            <a:pPr lvl="1"/>
            <a:r>
              <a:rPr lang="en-US" dirty="0" smtClean="0"/>
              <a:t>to </a:t>
            </a:r>
            <a:r>
              <a:rPr lang="en-US" dirty="0"/>
              <a:t>increase the understandability and reusability of program code by focusing on </a:t>
            </a:r>
            <a:r>
              <a:rPr lang="en-US" dirty="0" smtClean="0"/>
              <a:t>what an </a:t>
            </a:r>
            <a:r>
              <a:rPr lang="en-US" dirty="0"/>
              <a:t>object does and how it is used, rather than how an object is implemented.</a:t>
            </a:r>
          </a:p>
        </p:txBody>
      </p:sp>
    </p:spTree>
    <p:extLst>
      <p:ext uri="{BB962C8B-B14F-4D97-AF65-F5344CB8AC3E}">
        <p14:creationId xmlns:p14="http://schemas.microsoft.com/office/powerpoint/2010/main" val="279195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 a </a:t>
            </a:r>
            <a:r>
              <a:rPr lang="en-US" dirty="0"/>
              <a:t>platform in </a:t>
            </a:r>
            <a:r>
              <a:rPr lang="en-US" dirty="0" smtClean="0"/>
              <a:t>itself</a:t>
            </a:r>
          </a:p>
          <a:p>
            <a:pPr lvl="1"/>
            <a:r>
              <a:rPr lang="en-US" dirty="0" smtClean="0"/>
              <a:t>similar </a:t>
            </a:r>
            <a:r>
              <a:rPr lang="en-US" dirty="0"/>
              <a:t>to the Macintosh and </a:t>
            </a:r>
            <a:r>
              <a:rPr lang="en-US" dirty="0" smtClean="0"/>
              <a:t>Windows</a:t>
            </a:r>
          </a:p>
          <a:p>
            <a:pPr lvl="1"/>
            <a:r>
              <a:rPr lang="en-US" dirty="0" smtClean="0"/>
              <a:t>it </a:t>
            </a:r>
            <a:r>
              <a:rPr lang="en-US" dirty="0"/>
              <a:t>has an application programming interface (API) that enables cross-platform graphics and </a:t>
            </a:r>
            <a:r>
              <a:rPr lang="en-US" dirty="0" smtClean="0"/>
              <a:t>user interfaces</a:t>
            </a:r>
            <a:r>
              <a:rPr lang="en-US" dirty="0"/>
              <a:t>. </a:t>
            </a:r>
            <a:endParaRPr lang="en-US" dirty="0" smtClean="0"/>
          </a:p>
          <a:p>
            <a:pPr lvl="1"/>
            <a:r>
              <a:rPr lang="en-US" dirty="0" smtClean="0"/>
              <a:t>Java </a:t>
            </a:r>
            <a:r>
              <a:rPr lang="en-US" dirty="0"/>
              <a:t>programs are compiled to a platform neutral byte code so that they can run </a:t>
            </a:r>
            <a:r>
              <a:rPr lang="en-US" dirty="0" smtClean="0"/>
              <a:t>on any </a:t>
            </a:r>
            <a:r>
              <a:rPr lang="en-US" dirty="0"/>
              <a:t>computer that has a Java Virtual Machine. </a:t>
            </a:r>
            <a:endParaRPr lang="en-US" dirty="0" smtClean="0"/>
          </a:p>
          <a:p>
            <a:r>
              <a:rPr lang="en-US" dirty="0" smtClean="0"/>
              <a:t>Despite </a:t>
            </a:r>
            <a:r>
              <a:rPr lang="en-US" dirty="0"/>
              <a:t>the high level of abstraction and </a:t>
            </a:r>
            <a:r>
              <a:rPr lang="en-US" dirty="0" smtClean="0"/>
              <a:t>platform independence</a:t>
            </a:r>
            <a:r>
              <a:rPr lang="en-US" dirty="0"/>
              <a:t>, the performance of Java is becoming comparable with native languages. </a:t>
            </a:r>
            <a:endParaRPr lang="en-US" dirty="0" smtClean="0"/>
          </a:p>
          <a:p>
            <a:r>
              <a:rPr lang="en-US" dirty="0" smtClean="0"/>
              <a:t>If </a:t>
            </a:r>
            <a:r>
              <a:rPr lang="en-US" dirty="0"/>
              <a:t>a </a:t>
            </a:r>
            <a:r>
              <a:rPr lang="en-US" dirty="0" smtClean="0"/>
              <a:t>project requires </a:t>
            </a:r>
            <a:r>
              <a:rPr lang="en-US" dirty="0"/>
              <a:t>more speed, the computationally demanding parts of the program can be converted </a:t>
            </a:r>
            <a:r>
              <a:rPr lang="en-US" dirty="0" smtClean="0"/>
              <a:t>to C/C</a:t>
            </a:r>
            <a:r>
              <a:rPr lang="en-US" dirty="0"/>
              <a:t>++ or Fortran.</a:t>
            </a:r>
          </a:p>
        </p:txBody>
      </p:sp>
    </p:spTree>
    <p:extLst>
      <p:ext uri="{BB962C8B-B14F-4D97-AF65-F5344CB8AC3E}">
        <p14:creationId xmlns:p14="http://schemas.microsoft.com/office/powerpoint/2010/main" val="35917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8229600" cy="1143000"/>
          </a:xfrm>
        </p:spPr>
        <p:txBody>
          <a:bodyPr>
            <a:normAutofit fontScale="90000"/>
          </a:bodyPr>
          <a:lstStyle/>
          <a:p>
            <a:r>
              <a:rPr lang="en-US" b="1" dirty="0"/>
              <a:t>Importance of computers in physics</a:t>
            </a:r>
            <a:endParaRPr lang="en-US" dirty="0"/>
          </a:p>
        </p:txBody>
      </p:sp>
      <p:sp>
        <p:nvSpPr>
          <p:cNvPr id="3" name="内容占位符 2"/>
          <p:cNvSpPr>
            <a:spLocks noGrp="1"/>
          </p:cNvSpPr>
          <p:nvPr>
            <p:ph idx="1"/>
          </p:nvPr>
        </p:nvSpPr>
        <p:spPr>
          <a:xfrm>
            <a:off x="323528" y="864294"/>
            <a:ext cx="8229600" cy="4525963"/>
          </a:xfrm>
        </p:spPr>
        <p:txBody>
          <a:bodyPr/>
          <a:lstStyle/>
          <a:p>
            <a:r>
              <a:rPr lang="en-US" dirty="0"/>
              <a:t>How can I formulate </a:t>
            </a:r>
            <a:r>
              <a:rPr lang="en-US" dirty="0" smtClean="0"/>
              <a:t>a physical problem </a:t>
            </a:r>
            <a:r>
              <a:rPr lang="en-US" dirty="0"/>
              <a:t>on a </a:t>
            </a:r>
            <a:r>
              <a:rPr lang="en-US" dirty="0" smtClean="0"/>
              <a:t>computer?</a:t>
            </a:r>
          </a:p>
          <a:p>
            <a:pPr lvl="1"/>
            <a:r>
              <a:rPr lang="en-US" dirty="0" smtClean="0"/>
              <a:t>New ways of thinking about physics</a:t>
            </a:r>
          </a:p>
          <a:p>
            <a:pPr lvl="1"/>
            <a:r>
              <a:rPr lang="en-US" dirty="0"/>
              <a:t>numerical analysis, symbolic manipulation, visualization, simulation, and the </a:t>
            </a:r>
            <a:r>
              <a:rPr lang="en-US" dirty="0" smtClean="0"/>
              <a:t>collection and </a:t>
            </a:r>
            <a:r>
              <a:rPr lang="en-US" dirty="0"/>
              <a:t>analysis of </a:t>
            </a:r>
            <a:r>
              <a:rPr lang="en-US" dirty="0" smtClean="0"/>
              <a:t>data</a:t>
            </a:r>
          </a:p>
          <a:p>
            <a:pPr lvl="1"/>
            <a:endParaRPr lang="en-US" dirty="0"/>
          </a:p>
        </p:txBody>
      </p:sp>
      <p:pic>
        <p:nvPicPr>
          <p:cNvPr id="1026" name="Picture 2" descr="Numerical simulation showing distribution of dark matter in the uni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52420"/>
            <a:ext cx="2617143" cy="2299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cw.mit.edu/courses/edgerton-center/ec-s07-photovoltaic-solar-energy-systems-fall-2004/ec-s07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143" y="4339048"/>
            <a:ext cx="3048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vimeocdn.com/video/208200338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143" y="4496479"/>
            <a:ext cx="3478857" cy="195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4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Very Brief introduction on OOP</a:t>
            </a:r>
            <a:endParaRPr lang="en-US" dirty="0"/>
          </a:p>
        </p:txBody>
      </p:sp>
      <p:sp>
        <p:nvSpPr>
          <p:cNvPr id="3" name="内容占位符 2"/>
          <p:cNvSpPr>
            <a:spLocks noGrp="1"/>
          </p:cNvSpPr>
          <p:nvPr>
            <p:ph idx="1"/>
          </p:nvPr>
        </p:nvSpPr>
        <p:spPr/>
        <p:txBody>
          <a:bodyPr>
            <a:normAutofit fontScale="92500" lnSpcReduction="20000"/>
          </a:bodyPr>
          <a:lstStyle/>
          <a:p>
            <a:r>
              <a:rPr lang="en-US" i="1" dirty="0"/>
              <a:t>Encapsulation </a:t>
            </a:r>
            <a:r>
              <a:rPr lang="en-US" dirty="0" smtClean="0"/>
              <a:t>: </a:t>
            </a:r>
            <a:r>
              <a:rPr lang="en-US" dirty="0"/>
              <a:t>the way that an object’s essential information is exposed through </a:t>
            </a:r>
            <a:r>
              <a:rPr lang="en-US" dirty="0" smtClean="0"/>
              <a:t>a well-documented </a:t>
            </a:r>
            <a:r>
              <a:rPr lang="en-US" dirty="0"/>
              <a:t>interface, but unnecessary details of the code are hidden. </a:t>
            </a:r>
            <a:endParaRPr lang="en-US" dirty="0" smtClean="0"/>
          </a:p>
          <a:p>
            <a:pPr lvl="1"/>
            <a:r>
              <a:rPr lang="en-US" dirty="0" smtClean="0"/>
              <a:t>For </a:t>
            </a:r>
            <a:r>
              <a:rPr lang="en-US" dirty="0"/>
              <a:t>example, we </a:t>
            </a:r>
            <a:r>
              <a:rPr lang="en-US" dirty="0" smtClean="0"/>
              <a:t>can model </a:t>
            </a:r>
            <a:r>
              <a:rPr lang="en-US" dirty="0"/>
              <a:t>a particle as an object. </a:t>
            </a:r>
            <a:r>
              <a:rPr lang="en-US" dirty="0" smtClean="0"/>
              <a:t>	</a:t>
            </a:r>
          </a:p>
          <a:p>
            <a:pPr lvl="2"/>
            <a:r>
              <a:rPr lang="en-US" dirty="0" smtClean="0"/>
              <a:t>Whenever </a:t>
            </a:r>
            <a:r>
              <a:rPr lang="en-US" dirty="0"/>
              <a:t>a particle moves, it calculates its acceleration from </a:t>
            </a:r>
            <a:r>
              <a:rPr lang="en-US" dirty="0" smtClean="0"/>
              <a:t>the total </a:t>
            </a:r>
            <a:r>
              <a:rPr lang="en-US" dirty="0"/>
              <a:t>force on it. </a:t>
            </a:r>
            <a:endParaRPr lang="en-US" dirty="0" smtClean="0"/>
          </a:p>
          <a:p>
            <a:pPr lvl="2"/>
            <a:r>
              <a:rPr lang="en-US" dirty="0" smtClean="0"/>
              <a:t>to </a:t>
            </a:r>
            <a:r>
              <a:rPr lang="en-US" dirty="0"/>
              <a:t>use the trajectory of the particle, </a:t>
            </a:r>
            <a:endParaRPr lang="en-US" dirty="0" smtClean="0"/>
          </a:p>
          <a:p>
            <a:pPr lvl="2"/>
            <a:r>
              <a:rPr lang="en-US" dirty="0" smtClean="0"/>
              <a:t>for </a:t>
            </a:r>
            <a:r>
              <a:rPr lang="en-US" dirty="0"/>
              <a:t>example to </a:t>
            </a:r>
            <a:r>
              <a:rPr lang="en-US" dirty="0" smtClean="0"/>
              <a:t>animate the </a:t>
            </a:r>
            <a:r>
              <a:rPr lang="en-US" dirty="0"/>
              <a:t>particle’s trajectory, </a:t>
            </a:r>
            <a:endParaRPr lang="en-US" dirty="0" smtClean="0"/>
          </a:p>
          <a:p>
            <a:pPr lvl="2"/>
            <a:r>
              <a:rPr lang="en-US" dirty="0" smtClean="0"/>
              <a:t>refer </a:t>
            </a:r>
            <a:r>
              <a:rPr lang="en-US" dirty="0"/>
              <a:t>only to the </a:t>
            </a:r>
            <a:r>
              <a:rPr lang="en-US" dirty="0" smtClean="0"/>
              <a:t>interface</a:t>
            </a:r>
          </a:p>
          <a:p>
            <a:pPr lvl="2"/>
            <a:r>
              <a:rPr lang="en-US" dirty="0" smtClean="0"/>
              <a:t>no </a:t>
            </a:r>
            <a:r>
              <a:rPr lang="en-US" dirty="0"/>
              <a:t>need to know how </a:t>
            </a:r>
            <a:r>
              <a:rPr lang="en-US" dirty="0" smtClean="0"/>
              <a:t>the trajectory </a:t>
            </a:r>
            <a:r>
              <a:rPr lang="en-US" dirty="0"/>
              <a:t>is calculated.</a:t>
            </a:r>
          </a:p>
        </p:txBody>
      </p:sp>
    </p:spTree>
    <p:extLst>
      <p:ext uri="{BB962C8B-B14F-4D97-AF65-F5344CB8AC3E}">
        <p14:creationId xmlns:p14="http://schemas.microsoft.com/office/powerpoint/2010/main" val="22529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Inheritance</a:t>
            </a:r>
          </a:p>
          <a:p>
            <a:pPr lvl="1"/>
            <a:r>
              <a:rPr lang="en-US" dirty="0" smtClean="0"/>
              <a:t>allows </a:t>
            </a:r>
            <a:r>
              <a:rPr lang="en-US" dirty="0"/>
              <a:t>a programmer to add capabilities to existing code without having to </a:t>
            </a:r>
            <a:r>
              <a:rPr lang="en-US" dirty="0" smtClean="0"/>
              <a:t>rewrite it </a:t>
            </a:r>
            <a:r>
              <a:rPr lang="en-US" dirty="0"/>
              <a:t>or even know the details of how the code works. </a:t>
            </a:r>
            <a:endParaRPr lang="en-US" dirty="0" smtClean="0"/>
          </a:p>
          <a:p>
            <a:pPr lvl="1"/>
            <a:r>
              <a:rPr lang="en-US" dirty="0" smtClean="0"/>
              <a:t>For </a:t>
            </a:r>
            <a:r>
              <a:rPr lang="en-US" dirty="0"/>
              <a:t>example, </a:t>
            </a:r>
            <a:r>
              <a:rPr lang="en-US" dirty="0" smtClean="0"/>
              <a:t>programs show</a:t>
            </a:r>
            <a:r>
              <a:rPr lang="en-US" dirty="0"/>
              <a:t> </a:t>
            </a:r>
            <a:r>
              <a:rPr lang="en-US" dirty="0" smtClean="0"/>
              <a:t>the </a:t>
            </a:r>
            <a:r>
              <a:rPr lang="en-US" dirty="0"/>
              <a:t>evolution of planetary systems, quantum mechanical wave functions, and molecular </a:t>
            </a:r>
            <a:r>
              <a:rPr lang="en-US" dirty="0" smtClean="0"/>
              <a:t>models..</a:t>
            </a:r>
          </a:p>
        </p:txBody>
      </p:sp>
    </p:spTree>
    <p:extLst>
      <p:ext uri="{BB962C8B-B14F-4D97-AF65-F5344CB8AC3E}">
        <p14:creationId xmlns:p14="http://schemas.microsoft.com/office/powerpoint/2010/main" val="219605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pPr lvl="1"/>
            <a:r>
              <a:rPr lang="en-US" dirty="0"/>
              <a:t>They can share a library code called timer </a:t>
            </a:r>
          </a:p>
          <a:p>
            <a:pPr lvl="2"/>
            <a:r>
              <a:rPr lang="en-US" dirty="0"/>
              <a:t>periodically executes code in your program and then refreshes the on-screen animation. </a:t>
            </a:r>
          </a:p>
          <a:p>
            <a:pPr lvl="2"/>
            <a:r>
              <a:rPr lang="en-US" dirty="0"/>
              <a:t>Later, on programming the physics, because it is not necessary to write the code to produce the timer or to refresh the screen. </a:t>
            </a:r>
          </a:p>
          <a:p>
            <a:pPr lvl="1"/>
            <a:r>
              <a:rPr lang="en-US" dirty="0"/>
              <a:t>Similarly, we can design a general purpose graphical user interface (GUI) by extending code written by Sun Microsystems known as a </a:t>
            </a:r>
            <a:r>
              <a:rPr lang="en-US" dirty="0" err="1"/>
              <a:t>JFrame</a:t>
            </a:r>
            <a:r>
              <a:rPr lang="en-US" dirty="0"/>
              <a:t>. </a:t>
            </a:r>
          </a:p>
          <a:p>
            <a:pPr lvl="2"/>
            <a:r>
              <a:rPr lang="en-US" dirty="0"/>
              <a:t>Our GUI has the features of a standard user interface such as a menu bar, minimize button, and title, even though we did not write the code to implement these features.</a:t>
            </a:r>
          </a:p>
          <a:p>
            <a:endParaRPr lang="en-US" dirty="0"/>
          </a:p>
        </p:txBody>
      </p:sp>
    </p:spTree>
    <p:extLst>
      <p:ext uri="{BB962C8B-B14F-4D97-AF65-F5344CB8AC3E}">
        <p14:creationId xmlns:p14="http://schemas.microsoft.com/office/powerpoint/2010/main" val="280809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Polymorphism: </a:t>
            </a:r>
            <a:r>
              <a:rPr lang="en-US" dirty="0"/>
              <a:t>helps us to write reusable code. </a:t>
            </a:r>
            <a:endParaRPr lang="en-US" dirty="0" smtClean="0"/>
          </a:p>
          <a:p>
            <a:pPr lvl="1"/>
            <a:r>
              <a:rPr lang="en-US" dirty="0" smtClean="0"/>
              <a:t>For </a:t>
            </a:r>
            <a:r>
              <a:rPr lang="en-US" dirty="0"/>
              <a:t>example, it is easy to imagine many </a:t>
            </a:r>
            <a:r>
              <a:rPr lang="en-US" dirty="0" smtClean="0"/>
              <a:t>types of </a:t>
            </a:r>
            <a:r>
              <a:rPr lang="en-US" dirty="0"/>
              <a:t>objects that are able to evolve over time. </a:t>
            </a:r>
            <a:endParaRPr lang="en-US" dirty="0" smtClean="0"/>
          </a:p>
          <a:p>
            <a:pPr lvl="2"/>
            <a:r>
              <a:rPr lang="en-US" dirty="0" smtClean="0"/>
              <a:t>We can </a:t>
            </a:r>
            <a:r>
              <a:rPr lang="en-US" dirty="0"/>
              <a:t>simulate a system of </a:t>
            </a:r>
            <a:r>
              <a:rPr lang="en-US" dirty="0" smtClean="0"/>
              <a:t>particles using </a:t>
            </a:r>
            <a:r>
              <a:rPr lang="en-US" dirty="0"/>
              <a:t>random numbers rather than forces to move the particles. </a:t>
            </a:r>
            <a:endParaRPr lang="en-US" dirty="0" smtClean="0"/>
          </a:p>
          <a:p>
            <a:pPr lvl="3"/>
            <a:r>
              <a:rPr lang="en-US" dirty="0" smtClean="0"/>
              <a:t>Any examples?</a:t>
            </a:r>
          </a:p>
          <a:p>
            <a:pPr lvl="2"/>
            <a:r>
              <a:rPr lang="en-US" dirty="0" smtClean="0"/>
              <a:t>By </a:t>
            </a:r>
            <a:r>
              <a:rPr lang="en-US" dirty="0"/>
              <a:t>using polymorphism, we </a:t>
            </a:r>
            <a:r>
              <a:rPr lang="en-US" dirty="0" smtClean="0"/>
              <a:t>can write </a:t>
            </a:r>
            <a:r>
              <a:rPr lang="en-US" dirty="0"/>
              <a:t>general purpose code to do animations with both types of systems.</a:t>
            </a:r>
          </a:p>
        </p:txBody>
      </p:sp>
    </p:spTree>
    <p:extLst>
      <p:ext uri="{BB962C8B-B14F-4D97-AF65-F5344CB8AC3E}">
        <p14:creationId xmlns:p14="http://schemas.microsoft.com/office/powerpoint/2010/main" val="388831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Analysis of results</a:t>
            </a:r>
            <a:r>
              <a:rPr lang="en-US" dirty="0" smtClean="0"/>
              <a:t>.</a:t>
            </a:r>
          </a:p>
          <a:p>
            <a:pPr lvl="1"/>
            <a:r>
              <a:rPr lang="en-US" dirty="0" smtClean="0"/>
              <a:t> What physical insights can you gain from your simulations?</a:t>
            </a:r>
          </a:p>
          <a:p>
            <a:pPr lvl="1"/>
            <a:r>
              <a:rPr lang="en-US" dirty="0" smtClean="0"/>
              <a:t>How </a:t>
            </a:r>
            <a:r>
              <a:rPr lang="en-US" dirty="0"/>
              <a:t>do we go from numbers to "</a:t>
            </a:r>
            <a:r>
              <a:rPr lang="en-US" dirty="0" smtClean="0"/>
              <a:t>understandings" ?</a:t>
            </a:r>
            <a:endParaRPr lang="en-US" dirty="0"/>
          </a:p>
        </p:txBody>
      </p:sp>
      <p:sp>
        <p:nvSpPr>
          <p:cNvPr id="4" name="标题 3"/>
          <p:cNvSpPr>
            <a:spLocks noGrp="1"/>
          </p:cNvSpPr>
          <p:nvPr>
            <p:ph type="title"/>
          </p:nvPr>
        </p:nvSpPr>
        <p:spPr/>
        <p:txBody>
          <a:bodyPr>
            <a:normAutofit fontScale="90000"/>
          </a:bodyPr>
          <a:lstStyle/>
          <a:p>
            <a:r>
              <a:rPr lang="en-US" dirty="0" smtClean="0"/>
              <a:t>A few important things you should keep in mind in this course</a:t>
            </a:r>
            <a:endParaRPr lang="en-US" dirty="0"/>
          </a:p>
        </p:txBody>
      </p:sp>
    </p:spTree>
    <p:extLst>
      <p:ext uri="{BB962C8B-B14F-4D97-AF65-F5344CB8AC3E}">
        <p14:creationId xmlns:p14="http://schemas.microsoft.com/office/powerpoint/2010/main" val="329047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Programming and debugging techniques. How do we gain confidence that the computer code is correct: it is doing what we think it should be doing? </a:t>
            </a:r>
            <a:endParaRPr lang="en-US" dirty="0" smtClean="0"/>
          </a:p>
          <a:p>
            <a:pPr lvl="1"/>
            <a:r>
              <a:rPr lang="en-US" dirty="0" smtClean="0"/>
              <a:t>Details on debugging techniques will be covered in lab sessions.</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4128847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lvl="0"/>
            <a:r>
              <a:rPr lang="en-US" dirty="0" smtClean="0"/>
              <a:t>Learn to explain </a:t>
            </a:r>
            <a:r>
              <a:rPr lang="en-US" dirty="0"/>
              <a:t>the logic behind why </a:t>
            </a:r>
            <a:r>
              <a:rPr lang="en-US" dirty="0" smtClean="0"/>
              <a:t>simulations </a:t>
            </a:r>
            <a:r>
              <a:rPr lang="en-US" dirty="0"/>
              <a:t>are done in a particular way. </a:t>
            </a:r>
            <a:endParaRPr lang="en-US" dirty="0" smtClean="0"/>
          </a:p>
          <a:p>
            <a:pPr lvl="0"/>
            <a:r>
              <a:rPr lang="en-US" dirty="0" smtClean="0"/>
              <a:t>In </a:t>
            </a:r>
            <a:r>
              <a:rPr lang="en-US" dirty="0"/>
              <a:t>the </a:t>
            </a:r>
            <a:r>
              <a:rPr lang="en-US" dirty="0" smtClean="0"/>
              <a:t>whole semester, you will be required to finish one large class </a:t>
            </a:r>
            <a:r>
              <a:rPr lang="en-US" dirty="0"/>
              <a:t>project </a:t>
            </a:r>
            <a:r>
              <a:rPr lang="en-US" dirty="0" smtClean="0"/>
              <a:t>on molecular dynamics</a:t>
            </a:r>
          </a:p>
          <a:p>
            <a:pPr lvl="1"/>
            <a:r>
              <a:rPr lang="en-US" dirty="0" smtClean="0"/>
              <a:t>Why MD?</a:t>
            </a:r>
          </a:p>
          <a:p>
            <a:pPr lvl="1"/>
            <a:r>
              <a:rPr lang="en-US" dirty="0" smtClean="0"/>
              <a:t>It will be separated into small pieces</a:t>
            </a:r>
          </a:p>
          <a:p>
            <a:pPr lvl="1"/>
            <a:r>
              <a:rPr lang="en-US" dirty="0" smtClean="0"/>
              <a:t>You will understand all the details in the simulation!</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1732370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a:t>Random </a:t>
            </a:r>
            <a:r>
              <a:rPr lang="en-US" dirty="0" smtClean="0"/>
              <a:t>Process</a:t>
            </a:r>
            <a:r>
              <a:rPr lang="en-US" dirty="0"/>
              <a:t>: Particle in a box, random number generator, </a:t>
            </a:r>
            <a:r>
              <a:rPr lang="en-US" dirty="0" smtClean="0"/>
              <a:t>very brief introduction of random walk. </a:t>
            </a:r>
          </a:p>
          <a:p>
            <a:r>
              <a:rPr lang="en-US" dirty="0" smtClean="0"/>
              <a:t>Cooling problem: Euler algorithm for solving first-order differential equations. </a:t>
            </a:r>
            <a:r>
              <a:rPr lang="en-US" altLang="zh-CN" dirty="0" smtClean="0"/>
              <a:t>Brief introduction to high order algorithm. </a:t>
            </a:r>
            <a:endParaRPr lang="en-US" dirty="0"/>
          </a:p>
        </p:txBody>
      </p:sp>
    </p:spTree>
    <p:extLst>
      <p:ext uri="{BB962C8B-B14F-4D97-AF65-F5344CB8AC3E}">
        <p14:creationId xmlns:p14="http://schemas.microsoft.com/office/powerpoint/2010/main" val="1535129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Single particle motion : Newton’s equation of motion. </a:t>
            </a:r>
          </a:p>
          <a:p>
            <a:r>
              <a:rPr lang="en-US" dirty="0" smtClean="0"/>
              <a:t>Molecular dynamics: </a:t>
            </a:r>
            <a:r>
              <a:rPr lang="en-US" dirty="0" err="1" smtClean="0"/>
              <a:t>Verlet</a:t>
            </a:r>
            <a:r>
              <a:rPr lang="en-US" dirty="0" smtClean="0"/>
              <a:t> algorithm, hard ball potential, LJ potential, RDF, how to calculate thermal properties. </a:t>
            </a:r>
          </a:p>
          <a:p>
            <a:r>
              <a:rPr lang="en-US" dirty="0"/>
              <a:t>chaotic </a:t>
            </a:r>
            <a:r>
              <a:rPr lang="en-US" dirty="0" smtClean="0"/>
              <a:t>dynamics: </a:t>
            </a:r>
            <a:r>
              <a:rPr lang="en-US" dirty="0"/>
              <a:t>Briefly </a:t>
            </a:r>
            <a:r>
              <a:rPr lang="en-US" dirty="0" smtClean="0"/>
              <a:t>discuss simple </a:t>
            </a:r>
            <a:r>
              <a:rPr lang="en-US" dirty="0"/>
              <a:t>deterministic nonlinear models which exhibit complex patterns of </a:t>
            </a:r>
            <a:r>
              <a:rPr lang="en-US" dirty="0" err="1" smtClean="0"/>
              <a:t>behaviour</a:t>
            </a:r>
            <a:r>
              <a:rPr lang="en-US" dirty="0" smtClean="0"/>
              <a:t>. </a:t>
            </a:r>
          </a:p>
          <a:p>
            <a:r>
              <a:rPr lang="en-US" altLang="zh-CN" dirty="0" smtClean="0"/>
              <a:t>How to solve PDE. </a:t>
            </a:r>
          </a:p>
          <a:p>
            <a:pPr lvl="1"/>
            <a:r>
              <a:rPr lang="en-US" dirty="0" smtClean="0"/>
              <a:t>Electrostatic problems: Brief introduction of relaxation method, finite difference method. </a:t>
            </a:r>
          </a:p>
          <a:p>
            <a:r>
              <a:rPr lang="en-US" dirty="0" smtClean="0"/>
              <a:t>Monte Carlo simulation</a:t>
            </a:r>
          </a:p>
          <a:p>
            <a:r>
              <a:rPr lang="en-US" dirty="0" smtClean="0"/>
              <a:t>If we still have time, we may try some advanced topics in simulations.</a:t>
            </a:r>
            <a:endParaRPr lang="en-US" dirty="0"/>
          </a:p>
        </p:txBody>
      </p:sp>
    </p:spTree>
    <p:extLst>
      <p:ext uri="{BB962C8B-B14F-4D97-AF65-F5344CB8AC3E}">
        <p14:creationId xmlns:p14="http://schemas.microsoft.com/office/powerpoint/2010/main" val="343265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smtClean="0"/>
              <a:t>4 </a:t>
            </a:r>
            <a:r>
              <a:rPr lang="en-US" dirty="0"/>
              <a:t>computational laboratories (3 hours each)  for </a:t>
            </a:r>
            <a:r>
              <a:rPr lang="en-US" dirty="0" smtClean="0"/>
              <a:t>one large molecular dynamic simulation project, one lab in </a:t>
            </a:r>
            <a:r>
              <a:rPr lang="en-US" altLang="zh-CN" dirty="0" smtClean="0"/>
              <a:t>chaotic motion and one lab in PDE</a:t>
            </a:r>
            <a:r>
              <a:rPr lang="en-US" dirty="0" smtClean="0"/>
              <a:t>. </a:t>
            </a:r>
          </a:p>
          <a:p>
            <a:r>
              <a:rPr lang="en-US" dirty="0" smtClean="0"/>
              <a:t>Presentation of your simulation project results (5 min) + one freely selected presentation on literature reviews of simulations (5 min). Topics need to be preapproved by me. </a:t>
            </a:r>
          </a:p>
          <a:p>
            <a:endParaRPr lang="en-US" dirty="0" smtClean="0"/>
          </a:p>
        </p:txBody>
      </p:sp>
    </p:spTree>
    <p:extLst>
      <p:ext uri="{BB962C8B-B14F-4D97-AF65-F5344CB8AC3E}">
        <p14:creationId xmlns:p14="http://schemas.microsoft.com/office/powerpoint/2010/main" val="135020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832" y="1268760"/>
            <a:ext cx="8229600" cy="4525963"/>
          </a:xfrm>
        </p:spPr>
        <p:txBody>
          <a:bodyPr>
            <a:normAutofit/>
          </a:bodyPr>
          <a:lstStyle/>
          <a:p>
            <a:r>
              <a:rPr lang="en-US" i="1" dirty="0"/>
              <a:t>Numerical </a:t>
            </a:r>
            <a:r>
              <a:rPr lang="en-US" i="1" dirty="0" smtClean="0"/>
              <a:t>analysis:</a:t>
            </a:r>
          </a:p>
          <a:p>
            <a:pPr lvl="1"/>
            <a:r>
              <a:rPr lang="en-US" i="1" dirty="0" smtClean="0"/>
              <a:t> </a:t>
            </a:r>
            <a:r>
              <a:rPr lang="en-US" dirty="0" smtClean="0"/>
              <a:t>the </a:t>
            </a:r>
            <a:r>
              <a:rPr lang="en-US" dirty="0"/>
              <a:t>solution of well-defined </a:t>
            </a:r>
            <a:r>
              <a:rPr lang="en-US" dirty="0" smtClean="0"/>
              <a:t>mathematical problems </a:t>
            </a:r>
            <a:r>
              <a:rPr lang="en-US" dirty="0"/>
              <a:t>to produce </a:t>
            </a:r>
            <a:r>
              <a:rPr lang="en-US" dirty="0" smtClean="0"/>
              <a:t>numerical solutions</a:t>
            </a:r>
          </a:p>
          <a:p>
            <a:pPr lvl="1"/>
            <a:r>
              <a:rPr lang="en-US" dirty="0"/>
              <a:t>to compute multidimensional </a:t>
            </a:r>
            <a:r>
              <a:rPr lang="en-US" dirty="0" smtClean="0"/>
              <a:t>integrals, manipulate </a:t>
            </a:r>
            <a:r>
              <a:rPr lang="en-US" dirty="0"/>
              <a:t>large matrices, or solve nonlinear differential </a:t>
            </a:r>
            <a:r>
              <a:rPr lang="en-US" dirty="0" smtClean="0"/>
              <a:t>equations…</a:t>
            </a:r>
          </a:p>
          <a:p>
            <a:pPr lvl="2"/>
            <a:r>
              <a:rPr lang="en-US" dirty="0" smtClean="0"/>
              <a:t>Why Nonlinear is so important?</a:t>
            </a:r>
          </a:p>
          <a:p>
            <a:pPr lvl="2"/>
            <a:r>
              <a:rPr lang="en-US" dirty="0" smtClean="0"/>
              <a:t>Matrix operation will be covered in 4061.</a:t>
            </a:r>
          </a:p>
          <a:p>
            <a:pPr lvl="2"/>
            <a:endParaRPr lang="en-US" dirty="0" smtClean="0"/>
          </a:p>
        </p:txBody>
      </p:sp>
    </p:spTree>
    <p:extLst>
      <p:ext uri="{BB962C8B-B14F-4D97-AF65-F5344CB8AC3E}">
        <p14:creationId xmlns:p14="http://schemas.microsoft.com/office/powerpoint/2010/main" val="2101141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Lab </a:t>
            </a:r>
            <a:r>
              <a:rPr lang="en-US" dirty="0"/>
              <a:t>0</a:t>
            </a:r>
            <a:r>
              <a:rPr lang="en-US" dirty="0" smtClean="0"/>
              <a:t>: Write a few small functions on dot product and cross </a:t>
            </a:r>
            <a:r>
              <a:rPr lang="en-US" dirty="0" smtClean="0"/>
              <a:t>product and getting familiar with the software and systems. </a:t>
            </a:r>
            <a:r>
              <a:rPr lang="en-US" dirty="0"/>
              <a:t/>
            </a:r>
            <a:br>
              <a:rPr lang="en-US" dirty="0"/>
            </a:br>
            <a:endParaRPr lang="en-US" dirty="0"/>
          </a:p>
        </p:txBody>
      </p:sp>
    </p:spTree>
    <p:extLst>
      <p:ext uri="{BB962C8B-B14F-4D97-AF65-F5344CB8AC3E}">
        <p14:creationId xmlns:p14="http://schemas.microsoft.com/office/powerpoint/2010/main" val="18369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556792"/>
            <a:ext cx="8229600" cy="4525963"/>
          </a:xfrm>
        </p:spPr>
        <p:txBody>
          <a:bodyPr>
            <a:noAutofit/>
          </a:bodyPr>
          <a:lstStyle/>
          <a:p>
            <a:pPr marL="0" indent="0">
              <a:buNone/>
            </a:pPr>
            <a:r>
              <a:rPr lang="en-US" sz="2400" dirty="0"/>
              <a:t>Lab </a:t>
            </a:r>
            <a:r>
              <a:rPr lang="en-US" sz="2400" dirty="0" smtClean="0"/>
              <a:t>1</a:t>
            </a:r>
            <a:r>
              <a:rPr lang="en-US" sz="2400" dirty="0"/>
              <a:t/>
            </a:r>
            <a:br>
              <a:rPr lang="en-US" sz="2400" dirty="0"/>
            </a:br>
            <a:r>
              <a:rPr lang="en-US" sz="2400" dirty="0"/>
              <a:t>• Random walk, 3d, symmetric probability </a:t>
            </a:r>
            <a:r>
              <a:rPr lang="en-US" sz="2400" dirty="0" smtClean="0"/>
              <a:t>, random </a:t>
            </a:r>
            <a:r>
              <a:rPr lang="en-US" sz="2400" dirty="0"/>
              <a:t>initialization (Maxwell Boltzmann distribution)</a:t>
            </a:r>
          </a:p>
          <a:p>
            <a:pPr lvl="1"/>
            <a:r>
              <a:rPr lang="en-US" sz="2400" dirty="0"/>
              <a:t>monitoring position, energy, momentum, angular </a:t>
            </a:r>
            <a:r>
              <a:rPr lang="en-US" sz="2400" dirty="0" smtClean="0"/>
              <a:t>momentum</a:t>
            </a:r>
          </a:p>
          <a:p>
            <a:pPr marL="0" indent="0">
              <a:buNone/>
            </a:pPr>
            <a:r>
              <a:rPr lang="en-US" sz="2400" dirty="0" smtClean="0"/>
              <a:t>Lab 2</a:t>
            </a:r>
          </a:p>
          <a:p>
            <a:pPr marL="0" indent="0">
              <a:buNone/>
            </a:pPr>
            <a:r>
              <a:rPr lang="en-US" sz="2400" dirty="0" smtClean="0"/>
              <a:t>• Ideal gas particle, particle in a box,</a:t>
            </a:r>
            <a:br>
              <a:rPr lang="en-US" sz="2400" dirty="0" smtClean="0"/>
            </a:br>
            <a:r>
              <a:rPr lang="en-US" sz="2400" dirty="0" smtClean="0"/>
              <a:t>• Euler method for integration</a:t>
            </a:r>
            <a:br>
              <a:rPr lang="en-US" sz="2400" dirty="0" smtClean="0"/>
            </a:br>
            <a:r>
              <a:rPr lang="en-US" sz="2400" dirty="0" smtClean="0"/>
              <a:t>Lab 3</a:t>
            </a:r>
            <a:br>
              <a:rPr lang="en-US" sz="2400" dirty="0" smtClean="0"/>
            </a:br>
            <a:r>
              <a:rPr lang="en-US" sz="2400" dirty="0" smtClean="0"/>
              <a:t>• </a:t>
            </a:r>
            <a:r>
              <a:rPr lang="en-US" sz="2400" dirty="0" err="1" smtClean="0"/>
              <a:t>Verlet</a:t>
            </a:r>
            <a:r>
              <a:rPr lang="en-US" sz="2400" dirty="0" smtClean="0"/>
              <a:t> algorithm</a:t>
            </a:r>
            <a:br>
              <a:rPr lang="en-US" sz="2400" dirty="0" smtClean="0"/>
            </a:br>
            <a:r>
              <a:rPr lang="en-US" sz="2400" dirty="0" smtClean="0"/>
              <a:t>• L J potential</a:t>
            </a:r>
            <a:br>
              <a:rPr lang="en-US" sz="2400" dirty="0" smtClean="0"/>
            </a:br>
            <a:r>
              <a:rPr lang="en-US" sz="2400" dirty="0" smtClean="0"/>
              <a:t>Lab 4</a:t>
            </a:r>
            <a:br>
              <a:rPr lang="en-US" sz="2400" dirty="0" smtClean="0"/>
            </a:br>
            <a:r>
              <a:rPr lang="en-US" sz="2400" dirty="0" smtClean="0"/>
              <a:t>• Radial distribution function</a:t>
            </a:r>
            <a:br>
              <a:rPr lang="en-US" sz="2400" dirty="0" smtClean="0"/>
            </a:br>
            <a:r>
              <a:rPr lang="en-US" sz="2400" dirty="0" smtClean="0"/>
              <a:t>• Heat bath, thermal properties.</a:t>
            </a:r>
            <a:br>
              <a:rPr lang="en-US" sz="2400" dirty="0" smtClean="0"/>
            </a:br>
            <a:endParaRPr lang="en-US" sz="2400" dirty="0"/>
          </a:p>
        </p:txBody>
      </p:sp>
    </p:spTree>
    <p:extLst>
      <p:ext uri="{BB962C8B-B14F-4D97-AF65-F5344CB8AC3E}">
        <p14:creationId xmlns:p14="http://schemas.microsoft.com/office/powerpoint/2010/main" val="1286439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Lab 5, Chaotic motion</a:t>
            </a:r>
          </a:p>
          <a:p>
            <a:r>
              <a:rPr lang="en-US" dirty="0" smtClean="0"/>
              <a:t>Lab 6, solving PDE.</a:t>
            </a:r>
            <a:endParaRPr lang="en-US" dirty="0"/>
          </a:p>
        </p:txBody>
      </p:sp>
    </p:spTree>
    <p:extLst>
      <p:ext uri="{BB962C8B-B14F-4D97-AF65-F5344CB8AC3E}">
        <p14:creationId xmlns:p14="http://schemas.microsoft.com/office/powerpoint/2010/main" val="1806062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Assessment Scheme </a:t>
            </a:r>
          </a:p>
        </p:txBody>
      </p:sp>
      <p:sp>
        <p:nvSpPr>
          <p:cNvPr id="3" name="内容占位符 2"/>
          <p:cNvSpPr>
            <a:spLocks noGrp="1"/>
          </p:cNvSpPr>
          <p:nvPr>
            <p:ph idx="1"/>
          </p:nvPr>
        </p:nvSpPr>
        <p:spPr/>
        <p:txBody>
          <a:bodyPr>
            <a:normAutofit fontScale="92500" lnSpcReduction="20000"/>
          </a:bodyPr>
          <a:lstStyle/>
          <a:p>
            <a:r>
              <a:rPr lang="en-US" dirty="0" smtClean="0"/>
              <a:t>Project: 55%</a:t>
            </a:r>
          </a:p>
          <a:p>
            <a:pPr lvl="1"/>
            <a:r>
              <a:rPr lang="en-US" dirty="0" smtClean="0"/>
              <a:t>The deadlines of code, simulation results or lab report are in two weeks from the lab date. </a:t>
            </a:r>
          </a:p>
          <a:p>
            <a:r>
              <a:rPr lang="en-US" dirty="0" smtClean="0"/>
              <a:t>Final Project on MD or MC: 25%</a:t>
            </a:r>
          </a:p>
          <a:p>
            <a:r>
              <a:rPr lang="en-US" dirty="0" smtClean="0"/>
              <a:t>Presentation of literature review: 5 %</a:t>
            </a:r>
          </a:p>
          <a:p>
            <a:r>
              <a:rPr lang="en-US" dirty="0" smtClean="0"/>
              <a:t>Homework: 10%</a:t>
            </a:r>
          </a:p>
          <a:p>
            <a:r>
              <a:rPr lang="en-US" dirty="0" smtClean="0"/>
              <a:t>Class activity: 5%</a:t>
            </a:r>
          </a:p>
          <a:p>
            <a:pPr lvl="1"/>
            <a:r>
              <a:rPr lang="en-US" dirty="0" smtClean="0"/>
              <a:t>Answer important questions, point out important errors in lecture notes, frequent communications in the classroom. Class attendance will be taken randomly. </a:t>
            </a:r>
            <a:endParaRPr lang="en-US" dirty="0"/>
          </a:p>
        </p:txBody>
      </p:sp>
    </p:spTree>
    <p:extLst>
      <p:ext uri="{BB962C8B-B14F-4D97-AF65-F5344CB8AC3E}">
        <p14:creationId xmlns:p14="http://schemas.microsoft.com/office/powerpoint/2010/main" val="1754693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 books</a:t>
            </a:r>
            <a:endParaRPr lang="en-US" dirty="0"/>
          </a:p>
        </p:txBody>
      </p:sp>
      <p:sp>
        <p:nvSpPr>
          <p:cNvPr id="3" name="内容占位符 2"/>
          <p:cNvSpPr>
            <a:spLocks noGrp="1"/>
          </p:cNvSpPr>
          <p:nvPr>
            <p:ph idx="1"/>
          </p:nvPr>
        </p:nvSpPr>
        <p:spPr/>
        <p:txBody>
          <a:bodyPr>
            <a:normAutofit fontScale="55000" lnSpcReduction="20000"/>
          </a:bodyPr>
          <a:lstStyle/>
          <a:p>
            <a:r>
              <a:rPr lang="en-US" dirty="0" smtClean="0"/>
              <a:t>Textbook, Harvey </a:t>
            </a:r>
            <a:r>
              <a:rPr lang="en-US" dirty="0"/>
              <a:t>Gould, Jan </a:t>
            </a:r>
            <a:r>
              <a:rPr lang="en-US" dirty="0" err="1"/>
              <a:t>Tobochnik</a:t>
            </a:r>
            <a:r>
              <a:rPr lang="en-US" dirty="0"/>
              <a:t> and Wolfgang Christian : </a:t>
            </a:r>
            <a:r>
              <a:rPr lang="en-US" dirty="0" smtClean="0"/>
              <a:t>An </a:t>
            </a:r>
            <a:r>
              <a:rPr lang="en-US" dirty="0"/>
              <a:t>Introduction to Computer Simulation Methods: Applications to Physical Systems, third edition 2007 </a:t>
            </a:r>
            <a:r>
              <a:rPr lang="en-US" dirty="0" smtClean="0"/>
              <a:t>Pearson/Addison-Wesley</a:t>
            </a:r>
            <a:endParaRPr lang="en-US" dirty="0"/>
          </a:p>
          <a:p>
            <a:r>
              <a:rPr lang="en-US" dirty="0" smtClean="0"/>
              <a:t>Harvey </a:t>
            </a:r>
            <a:r>
              <a:rPr lang="en-US" dirty="0"/>
              <a:t>Gould and Jan </a:t>
            </a:r>
            <a:r>
              <a:rPr lang="en-US" dirty="0" err="1"/>
              <a:t>Tobochnik</a:t>
            </a:r>
            <a:r>
              <a:rPr lang="en-US" dirty="0"/>
              <a:t> </a:t>
            </a:r>
            <a:r>
              <a:rPr lang="en-US" dirty="0" smtClean="0"/>
              <a:t>: An </a:t>
            </a:r>
            <a:r>
              <a:rPr lang="en-US" dirty="0"/>
              <a:t>Introduction to Computer Simulation Methods, second edition 1996 </a:t>
            </a:r>
            <a:r>
              <a:rPr lang="en-US" dirty="0" smtClean="0"/>
              <a:t>Addison-Wesley</a:t>
            </a:r>
            <a:endParaRPr lang="en-US" dirty="0"/>
          </a:p>
          <a:p>
            <a:r>
              <a:rPr lang="en-US" dirty="0" smtClean="0"/>
              <a:t> </a:t>
            </a:r>
            <a:r>
              <a:rPr lang="en-US" dirty="0"/>
              <a:t>(W) Samuel S M Wong : </a:t>
            </a:r>
            <a:r>
              <a:rPr lang="en-US" dirty="0" smtClean="0"/>
              <a:t>Computational </a:t>
            </a:r>
            <a:r>
              <a:rPr lang="en-US" dirty="0"/>
              <a:t>Methods in Physics and Engineering, 1997 </a:t>
            </a:r>
            <a:r>
              <a:rPr lang="en-US" dirty="0" smtClean="0"/>
              <a:t>World-Scientific</a:t>
            </a:r>
            <a:endParaRPr lang="en-US" dirty="0"/>
          </a:p>
          <a:p>
            <a:r>
              <a:rPr lang="en-US" dirty="0" smtClean="0"/>
              <a:t>William </a:t>
            </a:r>
            <a:r>
              <a:rPr lang="en-US" dirty="0"/>
              <a:t>H Press et al : </a:t>
            </a:r>
            <a:r>
              <a:rPr lang="en-US" dirty="0" smtClean="0"/>
              <a:t>Numerical </a:t>
            </a:r>
            <a:r>
              <a:rPr lang="en-US" dirty="0"/>
              <a:t>Recipes in FORTRAN : the Art of Scientific Computing, 1992 Cambridge University </a:t>
            </a:r>
            <a:r>
              <a:rPr lang="en-US" dirty="0" smtClean="0"/>
              <a:t>Press</a:t>
            </a:r>
            <a:endParaRPr lang="en-US" dirty="0"/>
          </a:p>
          <a:p>
            <a:r>
              <a:rPr lang="en-US" dirty="0" smtClean="0"/>
              <a:t>William </a:t>
            </a:r>
            <a:r>
              <a:rPr lang="en-US" dirty="0"/>
              <a:t>H Press et al : </a:t>
            </a:r>
            <a:r>
              <a:rPr lang="en-US" dirty="0" smtClean="0"/>
              <a:t>Numerical </a:t>
            </a:r>
            <a:r>
              <a:rPr lang="en-US" dirty="0"/>
              <a:t>Recipes in C : the Art of Scientific Computing, 1988 Cambridge University </a:t>
            </a:r>
            <a:r>
              <a:rPr lang="en-US" dirty="0" smtClean="0"/>
              <a:t>Press</a:t>
            </a:r>
            <a:endParaRPr lang="en-US" dirty="0"/>
          </a:p>
          <a:p>
            <a:r>
              <a:rPr lang="en-US" dirty="0" smtClean="0"/>
              <a:t>Tao </a:t>
            </a:r>
            <a:r>
              <a:rPr lang="en-US" dirty="0"/>
              <a:t>Pang : </a:t>
            </a:r>
            <a:r>
              <a:rPr lang="en-US" dirty="0" smtClean="0"/>
              <a:t>An </a:t>
            </a:r>
            <a:r>
              <a:rPr lang="en-US" dirty="0"/>
              <a:t>Introduction to Computational Physics, 1997 Cambridge University </a:t>
            </a:r>
            <a:r>
              <a:rPr lang="en-US" dirty="0" smtClean="0"/>
              <a:t>Press </a:t>
            </a:r>
            <a:r>
              <a:rPr lang="en-US" dirty="0"/>
              <a:t>for program listings in Fortran 90 and </a:t>
            </a:r>
            <a:r>
              <a:rPr lang="en-US" dirty="0" smtClean="0"/>
              <a:t>Mathematica</a:t>
            </a:r>
            <a:endParaRPr lang="en-US" dirty="0"/>
          </a:p>
          <a:p>
            <a:r>
              <a:rPr lang="en-US" dirty="0" smtClean="0"/>
              <a:t>Alejandro </a:t>
            </a:r>
            <a:r>
              <a:rPr lang="en-US" dirty="0"/>
              <a:t>L Garcia : </a:t>
            </a:r>
            <a:r>
              <a:rPr lang="en-US" dirty="0" smtClean="0"/>
              <a:t>Numerical </a:t>
            </a:r>
            <a:r>
              <a:rPr lang="en-US" dirty="0"/>
              <a:t>Methods for Physics, second edition 2000 Prentice Hall </a:t>
            </a:r>
            <a:r>
              <a:rPr lang="en-US" dirty="0" smtClean="0"/>
              <a:t>for </a:t>
            </a:r>
            <a:r>
              <a:rPr lang="en-US" dirty="0"/>
              <a:t>program listings in </a:t>
            </a:r>
            <a:r>
              <a:rPr lang="en-US" dirty="0" err="1"/>
              <a:t>MatLab</a:t>
            </a:r>
            <a:r>
              <a:rPr lang="en-US" dirty="0"/>
              <a:t> and C</a:t>
            </a:r>
            <a:r>
              <a:rPr lang="en-US" dirty="0" smtClean="0"/>
              <a:t>++</a:t>
            </a:r>
            <a:endParaRPr lang="en-US" dirty="0"/>
          </a:p>
          <a:p>
            <a:r>
              <a:rPr lang="en-US" dirty="0" smtClean="0"/>
              <a:t>Nicholas </a:t>
            </a:r>
            <a:r>
              <a:rPr lang="en-US" dirty="0"/>
              <a:t>J Giordano : </a:t>
            </a:r>
            <a:r>
              <a:rPr lang="en-US" dirty="0" smtClean="0"/>
              <a:t>Computational </a:t>
            </a:r>
            <a:r>
              <a:rPr lang="en-US" dirty="0"/>
              <a:t>Physics, 1997 Prentice Hall </a:t>
            </a:r>
            <a:r>
              <a:rPr lang="en-US" dirty="0" smtClean="0"/>
              <a:t>for </a:t>
            </a:r>
            <a:r>
              <a:rPr lang="en-US" dirty="0"/>
              <a:t>program listings in True </a:t>
            </a:r>
            <a:r>
              <a:rPr lang="en-US" dirty="0" smtClean="0"/>
              <a:t>Basic</a:t>
            </a:r>
            <a:endParaRPr lang="en-US" dirty="0"/>
          </a:p>
        </p:txBody>
      </p:sp>
    </p:spTree>
    <p:extLst>
      <p:ext uri="{BB962C8B-B14F-4D97-AF65-F5344CB8AC3E}">
        <p14:creationId xmlns:p14="http://schemas.microsoft.com/office/powerpoint/2010/main" val="20978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Tools for doing simulations</a:t>
            </a:r>
            <a:endParaRPr lang="en-US" dirty="0"/>
          </a:p>
        </p:txBody>
      </p:sp>
      <p:sp>
        <p:nvSpPr>
          <p:cNvPr id="3" name="内容占位符 2"/>
          <p:cNvSpPr>
            <a:spLocks noGrp="1"/>
          </p:cNvSpPr>
          <p:nvPr>
            <p:ph idx="1"/>
          </p:nvPr>
        </p:nvSpPr>
        <p:spPr/>
        <p:txBody>
          <a:bodyPr/>
          <a:lstStyle/>
          <a:p>
            <a:r>
              <a:rPr lang="en-US" altLang="zh-CN" dirty="0" smtClean="0"/>
              <a:t>Present some essential syntax of Java for you to understand. </a:t>
            </a:r>
          </a:p>
          <a:p>
            <a:r>
              <a:rPr lang="en-US" dirty="0" smtClean="0"/>
              <a:t>We’ll use VMD to plot your simulation results. The details of VMD will be covered in the lab sessions.</a:t>
            </a:r>
          </a:p>
          <a:p>
            <a:endParaRPr lang="en-US" dirty="0"/>
          </a:p>
        </p:txBody>
      </p:sp>
    </p:spTree>
    <p:extLst>
      <p:ext uri="{BB962C8B-B14F-4D97-AF65-F5344CB8AC3E}">
        <p14:creationId xmlns:p14="http://schemas.microsoft.com/office/powerpoint/2010/main" val="90430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Making models: </a:t>
            </a:r>
          </a:p>
          <a:p>
            <a:pPr lvl="1"/>
            <a:r>
              <a:rPr lang="en-US" dirty="0" smtClean="0"/>
              <a:t>If </a:t>
            </a:r>
            <a:r>
              <a:rPr lang="en-US" dirty="0"/>
              <a:t>the model is </a:t>
            </a:r>
            <a:r>
              <a:rPr lang="en-US" dirty="0" smtClean="0"/>
              <a:t>sufficiently detailed</a:t>
            </a:r>
            <a:r>
              <a:rPr lang="en-US" dirty="0"/>
              <a:t>, we can determine its behavior, and then compare the behavior with experiment. </a:t>
            </a:r>
            <a:endParaRPr lang="en-US" dirty="0" smtClean="0"/>
          </a:p>
          <a:p>
            <a:pPr lvl="1"/>
            <a:r>
              <a:rPr lang="en-US" dirty="0" smtClean="0"/>
              <a:t>verification </a:t>
            </a:r>
            <a:r>
              <a:rPr lang="en-US" dirty="0"/>
              <a:t>of the model, changes in the model, and further </a:t>
            </a:r>
            <a:r>
              <a:rPr lang="en-US" dirty="0" smtClean="0"/>
              <a:t>simulations and </a:t>
            </a:r>
            <a:r>
              <a:rPr lang="en-US" dirty="0"/>
              <a:t>experiments. </a:t>
            </a:r>
            <a:endParaRPr lang="en-US" dirty="0" smtClean="0"/>
          </a:p>
          <a:p>
            <a:r>
              <a:rPr lang="en-US" dirty="0" smtClean="0"/>
              <a:t>begin </a:t>
            </a:r>
            <a:r>
              <a:rPr lang="en-US" dirty="0"/>
              <a:t>with a set of </a:t>
            </a:r>
            <a:r>
              <a:rPr lang="en-US" dirty="0" smtClean="0"/>
              <a:t>initial conditions.</a:t>
            </a:r>
          </a:p>
          <a:p>
            <a:pPr lvl="1"/>
            <a:r>
              <a:rPr lang="en-US" dirty="0" smtClean="0"/>
              <a:t>determine </a:t>
            </a:r>
            <a:r>
              <a:rPr lang="en-US" dirty="0"/>
              <a:t>the dynamical behavior of the model </a:t>
            </a:r>
            <a:r>
              <a:rPr lang="en-US" dirty="0" smtClean="0"/>
              <a:t>numerically</a:t>
            </a:r>
          </a:p>
          <a:p>
            <a:pPr lvl="1"/>
            <a:r>
              <a:rPr lang="en-US" dirty="0" smtClean="0"/>
              <a:t>generate </a:t>
            </a:r>
            <a:r>
              <a:rPr lang="en-US" dirty="0"/>
              <a:t>data in </a:t>
            </a:r>
            <a:r>
              <a:rPr lang="en-US" dirty="0" smtClean="0"/>
              <a:t>the form </a:t>
            </a:r>
            <a:r>
              <a:rPr lang="en-US" dirty="0"/>
              <a:t>of tables of numbers, plots, and animations. </a:t>
            </a:r>
            <a:endParaRPr lang="en-US" dirty="0" smtClean="0"/>
          </a:p>
          <a:p>
            <a:r>
              <a:rPr lang="en-US" dirty="0" smtClean="0"/>
              <a:t>We </a:t>
            </a:r>
            <a:r>
              <a:rPr lang="en-US" dirty="0"/>
              <a:t>begin with a simple example to see how </a:t>
            </a:r>
            <a:r>
              <a:rPr lang="en-US" dirty="0" smtClean="0"/>
              <a:t>this process </a:t>
            </a:r>
            <a:r>
              <a:rPr lang="en-US" dirty="0"/>
              <a:t>works.</a:t>
            </a:r>
          </a:p>
        </p:txBody>
      </p:sp>
    </p:spTree>
    <p:extLst>
      <p:ext uri="{BB962C8B-B14F-4D97-AF65-F5344CB8AC3E}">
        <p14:creationId xmlns:p14="http://schemas.microsoft.com/office/powerpoint/2010/main" val="1748701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smtClean="0"/>
              <a:t>Suppose </a:t>
            </a:r>
            <a:r>
              <a:rPr lang="en-US" dirty="0" smtClean="0"/>
              <a:t>a particle </a:t>
            </a:r>
            <a:r>
              <a:rPr lang="en-US" dirty="0"/>
              <a:t>near the surface of the Earth subject to </a:t>
            </a:r>
            <a:r>
              <a:rPr lang="en-US" dirty="0" smtClean="0"/>
              <a:t>the</a:t>
            </a:r>
            <a:r>
              <a:rPr lang="en-US" dirty="0"/>
              <a:t> </a:t>
            </a:r>
            <a:r>
              <a:rPr lang="en-US" dirty="0" smtClean="0"/>
              <a:t>force </a:t>
            </a:r>
            <a:r>
              <a:rPr lang="en-US" dirty="0"/>
              <a:t>of gravity. </a:t>
            </a:r>
            <a:endParaRPr lang="en-US" dirty="0" smtClean="0"/>
          </a:p>
          <a:p>
            <a:r>
              <a:rPr lang="en-US" dirty="0" smtClean="0"/>
              <a:t>We </a:t>
            </a:r>
            <a:r>
              <a:rPr lang="en-US" dirty="0"/>
              <a:t>assume that air friction is negligible and the gravitational force is given by</a:t>
            </a:r>
          </a:p>
          <a:p>
            <a:pPr lvl="1"/>
            <a:r>
              <a:rPr lang="en-US" i="1" dirty="0" smtClean="0"/>
              <a:t>  </a:t>
            </a:r>
            <a:r>
              <a:rPr lang="en-US" i="1" dirty="0" err="1" smtClean="0"/>
              <a:t>F</a:t>
            </a:r>
            <a:r>
              <a:rPr lang="en-US" i="1" baseline="-25000" dirty="0" err="1" smtClean="0"/>
              <a:t>g</a:t>
            </a:r>
            <a:r>
              <a:rPr lang="en-US" i="1" dirty="0" smtClean="0"/>
              <a:t> </a:t>
            </a:r>
            <a:r>
              <a:rPr lang="en-US" dirty="0"/>
              <a:t>= </a:t>
            </a:r>
            <a:r>
              <a:rPr lang="en-US" dirty="0" smtClean="0"/>
              <a:t>-</a:t>
            </a:r>
            <a:r>
              <a:rPr lang="en-US" i="1" dirty="0" smtClean="0"/>
              <a:t>mg,</a:t>
            </a:r>
          </a:p>
          <a:p>
            <a:pPr lvl="1"/>
            <a:r>
              <a:rPr lang="en-US" dirty="0"/>
              <a:t>where </a:t>
            </a:r>
            <a:r>
              <a:rPr lang="en-US" i="1" dirty="0"/>
              <a:t>m </a:t>
            </a:r>
            <a:r>
              <a:rPr lang="en-US" dirty="0"/>
              <a:t>is the mass of the ball and </a:t>
            </a:r>
            <a:r>
              <a:rPr lang="en-US" i="1" dirty="0"/>
              <a:t>g </a:t>
            </a:r>
            <a:r>
              <a:rPr lang="en-US" dirty="0"/>
              <a:t>= 9</a:t>
            </a:r>
            <a:r>
              <a:rPr lang="en-US" i="1" dirty="0"/>
              <a:t>.</a:t>
            </a:r>
            <a:r>
              <a:rPr lang="en-US" dirty="0"/>
              <a:t>8 N/kg is the gravitational field (force per unit </a:t>
            </a:r>
            <a:r>
              <a:rPr lang="en-US" dirty="0" smtClean="0"/>
              <a:t>mass) near </a:t>
            </a:r>
            <a:r>
              <a:rPr lang="en-US" dirty="0"/>
              <a:t>the Earth’s surface.</a:t>
            </a:r>
          </a:p>
        </p:txBody>
      </p:sp>
    </p:spTree>
    <p:extLst>
      <p:ext uri="{BB962C8B-B14F-4D97-AF65-F5344CB8AC3E}">
        <p14:creationId xmlns:p14="http://schemas.microsoft.com/office/powerpoint/2010/main" val="3736912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the problem with only y direction, we </a:t>
            </a:r>
            <a:r>
              <a:rPr lang="en-US" dirty="0"/>
              <a:t>use Newton’s second law to find the motion of the </a:t>
            </a:r>
            <a:r>
              <a:rPr lang="en-US" dirty="0" smtClean="0"/>
              <a:t>ball,</a:t>
            </a:r>
          </a:p>
          <a:p>
            <a:r>
              <a:rPr lang="en-US" i="1" dirty="0"/>
              <a:t>m</a:t>
            </a:r>
            <a:r>
              <a:rPr lang="en-US" i="1" dirty="0" smtClean="0"/>
              <a:t> d</a:t>
            </a:r>
            <a:r>
              <a:rPr lang="en-US" baseline="30000" dirty="0" smtClean="0"/>
              <a:t>2</a:t>
            </a:r>
            <a:r>
              <a:rPr lang="en-US" i="1" dirty="0" smtClean="0"/>
              <a:t>y</a:t>
            </a:r>
            <a:r>
              <a:rPr lang="en-US" i="1" dirty="0"/>
              <a:t>/</a:t>
            </a:r>
            <a:r>
              <a:rPr lang="en-US" i="1" dirty="0" smtClean="0"/>
              <a:t>dt</a:t>
            </a:r>
            <a:r>
              <a:rPr lang="en-US" baseline="30000" dirty="0" smtClean="0"/>
              <a:t>2</a:t>
            </a:r>
            <a:r>
              <a:rPr lang="en-US" dirty="0" smtClean="0"/>
              <a:t> </a:t>
            </a:r>
            <a:r>
              <a:rPr lang="en-US" dirty="0"/>
              <a:t>= </a:t>
            </a:r>
            <a:r>
              <a:rPr lang="en-US" i="1" dirty="0"/>
              <a:t>F</a:t>
            </a:r>
            <a:r>
              <a:rPr lang="en-US" i="1" dirty="0" smtClean="0"/>
              <a:t>, </a:t>
            </a:r>
          </a:p>
          <a:p>
            <a:r>
              <a:rPr lang="en-US" i="1" dirty="0" smtClean="0"/>
              <a:t>Or </a:t>
            </a:r>
            <a:r>
              <a:rPr lang="en-US" i="1" dirty="0"/>
              <a:t>d</a:t>
            </a:r>
            <a:r>
              <a:rPr lang="en-US" baseline="30000" dirty="0"/>
              <a:t>2</a:t>
            </a:r>
            <a:r>
              <a:rPr lang="en-US" i="1" dirty="0"/>
              <a:t>y/dt</a:t>
            </a:r>
            <a:r>
              <a:rPr lang="en-US" baseline="30000" dirty="0"/>
              <a:t>2</a:t>
            </a:r>
            <a:r>
              <a:rPr lang="en-US" dirty="0"/>
              <a:t> </a:t>
            </a:r>
            <a:r>
              <a:rPr lang="en-US" dirty="0" smtClean="0"/>
              <a:t>= g.</a:t>
            </a:r>
          </a:p>
          <a:p>
            <a:r>
              <a:rPr lang="en-US" dirty="0" smtClean="0"/>
              <a:t>You know the solution, right?</a:t>
            </a:r>
          </a:p>
          <a:p>
            <a:pPr lvl="1"/>
            <a:r>
              <a:rPr lang="fr-FR" i="1" dirty="0"/>
              <a:t>y</a:t>
            </a:r>
            <a:r>
              <a:rPr lang="fr-FR" dirty="0"/>
              <a:t>(</a:t>
            </a:r>
            <a:r>
              <a:rPr lang="fr-FR" i="1" dirty="0"/>
              <a:t>t</a:t>
            </a:r>
            <a:r>
              <a:rPr lang="fr-FR" dirty="0"/>
              <a:t>) = </a:t>
            </a:r>
            <a:r>
              <a:rPr lang="fr-FR" i="1" dirty="0"/>
              <a:t>y</a:t>
            </a:r>
            <a:r>
              <a:rPr lang="fr-FR" dirty="0"/>
              <a:t>(0) + </a:t>
            </a:r>
            <a:r>
              <a:rPr lang="fr-FR" i="1" dirty="0" smtClean="0"/>
              <a:t>v</a:t>
            </a:r>
            <a:r>
              <a:rPr lang="fr-FR" dirty="0" smtClean="0"/>
              <a:t>(0)</a:t>
            </a:r>
            <a:r>
              <a:rPr lang="fr-FR" i="1" dirty="0" smtClean="0"/>
              <a:t>t – </a:t>
            </a:r>
            <a:r>
              <a:rPr lang="fr-FR" dirty="0" smtClean="0"/>
              <a:t>½</a:t>
            </a:r>
            <a:r>
              <a:rPr lang="en-US" dirty="0" smtClean="0"/>
              <a:t> </a:t>
            </a:r>
            <a:r>
              <a:rPr lang="en-US" i="1" dirty="0" smtClean="0"/>
              <a:t>gt</a:t>
            </a:r>
            <a:r>
              <a:rPr lang="en-US" baseline="30000" dirty="0" smtClean="0"/>
              <a:t>2</a:t>
            </a:r>
            <a:r>
              <a:rPr lang="en-US" dirty="0" smtClean="0"/>
              <a:t> </a:t>
            </a:r>
            <a:endParaRPr lang="en-US" dirty="0"/>
          </a:p>
          <a:p>
            <a:pPr lvl="1"/>
            <a:r>
              <a:rPr lang="en-US" i="1" dirty="0"/>
              <a:t>v</a:t>
            </a:r>
            <a:r>
              <a:rPr lang="en-US" dirty="0"/>
              <a:t>(</a:t>
            </a:r>
            <a:r>
              <a:rPr lang="en-US" i="1" dirty="0"/>
              <a:t>t</a:t>
            </a:r>
            <a:r>
              <a:rPr lang="en-US" dirty="0"/>
              <a:t>) = </a:t>
            </a:r>
            <a:r>
              <a:rPr lang="en-US" i="1" dirty="0"/>
              <a:t>v</a:t>
            </a:r>
            <a:r>
              <a:rPr lang="en-US" dirty="0"/>
              <a:t>(0) </a:t>
            </a:r>
            <a:r>
              <a:rPr lang="en-US" i="1" dirty="0" smtClean="0"/>
              <a:t>- </a:t>
            </a:r>
            <a:r>
              <a:rPr lang="en-US" i="1" dirty="0" err="1"/>
              <a:t>gt.</a:t>
            </a:r>
            <a:endParaRPr lang="en-US" dirty="0"/>
          </a:p>
        </p:txBody>
      </p:sp>
    </p:spTree>
    <p:extLst>
      <p:ext uri="{BB962C8B-B14F-4D97-AF65-F5344CB8AC3E}">
        <p14:creationId xmlns:p14="http://schemas.microsoft.com/office/powerpoint/2010/main" val="3950536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we don’t know the solution and are trying to solve the ODE.</a:t>
            </a:r>
          </a:p>
          <a:p>
            <a:r>
              <a:rPr lang="en-US" i="1" dirty="0" err="1" smtClean="0"/>
              <a:t>dy</a:t>
            </a:r>
            <a:r>
              <a:rPr lang="en-US" i="1" dirty="0" smtClean="0"/>
              <a:t>/</a:t>
            </a:r>
            <a:r>
              <a:rPr lang="en-US" i="1" dirty="0" err="1" smtClean="0"/>
              <a:t>dt</a:t>
            </a:r>
            <a:r>
              <a:rPr lang="en-US" dirty="0" smtClean="0"/>
              <a:t>= </a:t>
            </a:r>
            <a:r>
              <a:rPr lang="en-US" i="1" dirty="0" smtClean="0"/>
              <a:t>v</a:t>
            </a:r>
            <a:endParaRPr lang="en-US" dirty="0"/>
          </a:p>
          <a:p>
            <a:r>
              <a:rPr lang="en-US" i="1" dirty="0" smtClean="0"/>
              <a:t>dv/</a:t>
            </a:r>
            <a:r>
              <a:rPr lang="en-US" i="1" dirty="0" err="1" smtClean="0"/>
              <a:t>dt</a:t>
            </a:r>
            <a:r>
              <a:rPr lang="en-US" dirty="0" smtClean="0"/>
              <a:t>= </a:t>
            </a:r>
            <a:r>
              <a:rPr lang="en-US" i="1" dirty="0" smtClean="0"/>
              <a:t>-g,</a:t>
            </a:r>
          </a:p>
          <a:p>
            <a:r>
              <a:rPr lang="en-US" altLang="zh-CN" dirty="0" smtClean="0"/>
              <a:t>Approximation comes:</a:t>
            </a:r>
          </a:p>
          <a:p>
            <a:r>
              <a:rPr lang="en-US" i="1" dirty="0" smtClean="0"/>
              <a:t>(y</a:t>
            </a:r>
            <a:r>
              <a:rPr lang="en-US" dirty="0" smtClean="0"/>
              <a:t>(</a:t>
            </a:r>
            <a:r>
              <a:rPr lang="en-US" i="1" dirty="0" smtClean="0"/>
              <a:t>t </a:t>
            </a:r>
            <a:r>
              <a:rPr lang="en-US" dirty="0"/>
              <a:t>+ </a:t>
            </a:r>
            <a:r>
              <a:rPr lang="el-GR" dirty="0"/>
              <a:t>Δ</a:t>
            </a:r>
            <a:r>
              <a:rPr lang="en-US" i="1" dirty="0"/>
              <a:t>t</a:t>
            </a:r>
            <a:r>
              <a:rPr lang="en-US" dirty="0" smtClean="0"/>
              <a:t>)-</a:t>
            </a:r>
            <a:r>
              <a:rPr lang="en-US" i="1" dirty="0" smtClean="0"/>
              <a:t> y</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a:t>v</a:t>
            </a:r>
            <a:r>
              <a:rPr lang="en-US" dirty="0"/>
              <a:t>(</a:t>
            </a:r>
            <a:r>
              <a:rPr lang="en-US" i="1" dirty="0"/>
              <a:t>t</a:t>
            </a:r>
            <a:r>
              <a:rPr lang="en-US" dirty="0" smtClean="0"/>
              <a:t>)</a:t>
            </a:r>
            <a:endParaRPr lang="en-US" dirty="0"/>
          </a:p>
          <a:p>
            <a:r>
              <a:rPr lang="en-US" i="1" dirty="0" smtClean="0"/>
              <a:t>(v</a:t>
            </a:r>
            <a:r>
              <a:rPr lang="en-US" dirty="0" smtClean="0"/>
              <a:t>(</a:t>
            </a:r>
            <a:r>
              <a:rPr lang="en-US" i="1" dirty="0" smtClean="0"/>
              <a:t>t </a:t>
            </a:r>
            <a:r>
              <a:rPr lang="en-US" dirty="0"/>
              <a:t>+ </a:t>
            </a:r>
            <a:r>
              <a:rPr lang="el-GR" dirty="0"/>
              <a:t>Δ</a:t>
            </a:r>
            <a:r>
              <a:rPr lang="en-US" i="1" dirty="0"/>
              <a:t>t</a:t>
            </a:r>
            <a:r>
              <a:rPr lang="en-US" dirty="0"/>
              <a:t>) </a:t>
            </a:r>
            <a:r>
              <a:rPr lang="en-US" i="1" dirty="0" smtClean="0"/>
              <a:t>- v</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smtClean="0"/>
              <a:t>-g</a:t>
            </a:r>
            <a:r>
              <a:rPr lang="en-US" i="1" dirty="0"/>
              <a:t>.</a:t>
            </a:r>
            <a:endParaRPr lang="en-US" dirty="0"/>
          </a:p>
        </p:txBody>
      </p:sp>
    </p:spTree>
    <p:extLst>
      <p:ext uri="{BB962C8B-B14F-4D97-AF65-F5344CB8AC3E}">
        <p14:creationId xmlns:p14="http://schemas.microsoft.com/office/powerpoint/2010/main" val="220157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11560" y="692696"/>
                <a:ext cx="8229600" cy="4525963"/>
              </a:xfrm>
            </p:spPr>
            <p:txBody>
              <a:bodyPr>
                <a:normAutofit fontScale="77500" lnSpcReduction="20000"/>
              </a:bodyPr>
              <a:lstStyle/>
              <a:p>
                <a:r>
                  <a:rPr lang="en-US" i="1" dirty="0"/>
                  <a:t>symbolic manipulation</a:t>
                </a:r>
                <a:r>
                  <a:rPr lang="en-US" dirty="0"/>
                  <a:t>.</a:t>
                </a:r>
              </a:p>
              <a:p>
                <a:pPr lvl="1"/>
                <a:r>
                  <a:rPr lang="en-US" dirty="0"/>
                  <a:t>Example: the solution of the quadratic equation, </a:t>
                </a:r>
                <a:endParaRPr lang="en-US" dirty="0" smtClean="0"/>
              </a:p>
              <a:p>
                <a:pPr lvl="2"/>
                <a:r>
                  <a:rPr lang="en-US" i="1" dirty="0" smtClean="0"/>
                  <a:t>ax</a:t>
                </a:r>
                <a:r>
                  <a:rPr lang="en-US" baseline="30000" dirty="0" smtClean="0"/>
                  <a:t>2</a:t>
                </a:r>
                <a:r>
                  <a:rPr lang="en-US" dirty="0"/>
                  <a:t>+ </a:t>
                </a:r>
                <a:r>
                  <a:rPr lang="en-US" i="1" dirty="0" err="1"/>
                  <a:t>bx</a:t>
                </a:r>
                <a:r>
                  <a:rPr lang="en-US" i="1" dirty="0"/>
                  <a:t> </a:t>
                </a:r>
                <a:r>
                  <a:rPr lang="en-US" dirty="0"/>
                  <a:t>+ </a:t>
                </a:r>
                <a:r>
                  <a:rPr lang="en-US" i="1" dirty="0"/>
                  <a:t>c </a:t>
                </a:r>
                <a:r>
                  <a:rPr lang="en-US" dirty="0"/>
                  <a:t>= 0: </a:t>
                </a:r>
                <a:endParaRPr lang="en-US" dirty="0" smtClean="0"/>
              </a:p>
              <a:p>
                <a:pPr lvl="2"/>
                <a:r>
                  <a:rPr lang="en-US" dirty="0" smtClean="0"/>
                  <a:t>A </a:t>
                </a:r>
                <a:r>
                  <a:rPr lang="en-US" dirty="0"/>
                  <a:t>symbolic manipulation program can give the solution as </a:t>
                </a:r>
                <a:endParaRPr lang="en-US" dirty="0" smtClean="0"/>
              </a:p>
              <a:p>
                <a:pPr lvl="3"/>
                <a:r>
                  <a:rPr lang="en-US" i="1" dirty="0" smtClean="0"/>
                  <a:t>x </a:t>
                </a:r>
                <a:r>
                  <a:rPr lang="en-US" dirty="0"/>
                  <a:t>= [</a:t>
                </a:r>
                <a:r>
                  <a:rPr lang="en-US" i="1" dirty="0"/>
                  <a:t>-b </a:t>
                </a:r>
                <a14:m>
                  <m:oMath xmlns:m="http://schemas.openxmlformats.org/officeDocument/2006/math">
                    <m:r>
                      <a:rPr lang="en-US" i="1">
                        <a:latin typeface="Cambria Math"/>
                        <a:ea typeface="Cambria Math"/>
                      </a:rPr>
                      <m:t>±</m:t>
                    </m:r>
                  </m:oMath>
                </a14:m>
                <a:r>
                  <a:rPr lang="en-US" i="1" dirty="0" smtClean="0"/>
                  <a:t>√ </a:t>
                </a:r>
                <a:r>
                  <a:rPr lang="en-US" i="1" dirty="0"/>
                  <a:t>(b</a:t>
                </a:r>
                <a:r>
                  <a:rPr lang="en-US" i="1" baseline="30000" dirty="0"/>
                  <a:t>2</a:t>
                </a:r>
                <a:r>
                  <a:rPr lang="en-US" dirty="0"/>
                  <a:t>-4</a:t>
                </a:r>
                <a:r>
                  <a:rPr lang="en-US" i="1" dirty="0"/>
                  <a:t>ac</a:t>
                </a:r>
                <a:r>
                  <a:rPr lang="en-US" i="1" dirty="0" smtClean="0"/>
                  <a:t>)</a:t>
                </a:r>
                <a:r>
                  <a:rPr lang="en-US" dirty="0" smtClean="0"/>
                  <a:t>] </a:t>
                </a:r>
                <a:r>
                  <a:rPr lang="en-US" i="1" dirty="0" smtClean="0"/>
                  <a:t>/ </a:t>
                </a:r>
                <a:r>
                  <a:rPr lang="en-US" dirty="0" smtClean="0"/>
                  <a:t>2</a:t>
                </a:r>
                <a:r>
                  <a:rPr lang="en-US" i="1" dirty="0" smtClean="0"/>
                  <a:t>a</a:t>
                </a:r>
                <a:r>
                  <a:rPr lang="en-US" dirty="0"/>
                  <a:t>.</a:t>
                </a:r>
              </a:p>
              <a:p>
                <a:pPr lvl="1"/>
                <a:r>
                  <a:rPr lang="en-US" dirty="0"/>
                  <a:t>Other mathematical operations </a:t>
                </a:r>
              </a:p>
              <a:p>
                <a:pPr lvl="2"/>
                <a:r>
                  <a:rPr lang="en-US" dirty="0"/>
                  <a:t> differentiation, integration, matrix inversion, and power series expansion can be performed using symbolic manipulation programs.</a:t>
                </a:r>
              </a:p>
              <a:p>
                <a:pPr lvl="1"/>
                <a:r>
                  <a:rPr lang="en-US" dirty="0"/>
                  <a:t>Feynman diagrams: multi-dimensional integrals of importance in quantum electrodynamics</a:t>
                </a:r>
              </a:p>
              <a:p>
                <a:pPr lvl="2"/>
                <a:r>
                  <a:rPr lang="en-US" dirty="0"/>
                  <a:t>a major </a:t>
                </a:r>
                <a:r>
                  <a:rPr lang="en-US" dirty="0" smtClean="0"/>
                  <a:t>driving force </a:t>
                </a:r>
                <a:r>
                  <a:rPr lang="en-US" dirty="0"/>
                  <a:t>to the development of symbolic expressions</a:t>
                </a:r>
                <a:r>
                  <a:rPr lang="en-US" dirty="0" smtClean="0"/>
                  <a:t>.</a:t>
                </a:r>
              </a:p>
              <a:p>
                <a:pPr lvl="1"/>
                <a:r>
                  <a:rPr lang="en-US" dirty="0"/>
                  <a:t>Maxima, Maple, and </a:t>
                </a:r>
                <a:r>
                  <a:rPr lang="en-US" dirty="0" smtClean="0"/>
                  <a:t>Mathematica: good at symbolic manipulations.</a:t>
                </a:r>
              </a:p>
              <a:p>
                <a:pPr lvl="1"/>
                <a:r>
                  <a:rPr lang="en-US" dirty="0" err="1"/>
                  <a:t>Matlab</a:t>
                </a:r>
                <a:r>
                  <a:rPr lang="en-US" dirty="0"/>
                  <a:t> and </a:t>
                </a:r>
                <a:r>
                  <a:rPr lang="en-US" dirty="0" smtClean="0"/>
                  <a:t>Octave: good at matrix operations.</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11560" y="692696"/>
                <a:ext cx="8229600" cy="4525963"/>
              </a:xfrm>
              <a:blipFill rotWithShape="1">
                <a:blip r:embed="rId2"/>
                <a:stretch>
                  <a:fillRect l="-1037" t="-2426" r="-1778"/>
                </a:stretch>
              </a:blipFill>
            </p:spPr>
            <p:txBody>
              <a:bodyPr/>
              <a:lstStyle/>
              <a:p>
                <a:r>
                  <a:rPr lang="en-US">
                    <a:noFill/>
                  </a:rPr>
                  <a:t> </a:t>
                </a:r>
              </a:p>
            </p:txBody>
          </p:sp>
        </mc:Fallback>
      </mc:AlternateContent>
    </p:spTree>
    <p:extLst>
      <p:ext uri="{BB962C8B-B14F-4D97-AF65-F5344CB8AC3E}">
        <p14:creationId xmlns:p14="http://schemas.microsoft.com/office/powerpoint/2010/main" val="4058646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fr-FR" i="1" dirty="0"/>
              <a:t>y</a:t>
            </a:r>
            <a:r>
              <a:rPr lang="fr-FR" dirty="0"/>
              <a:t>(</a:t>
            </a:r>
            <a:r>
              <a:rPr lang="fr-FR" i="1" dirty="0"/>
              <a:t>t </a:t>
            </a:r>
            <a:r>
              <a:rPr lang="fr-FR" dirty="0"/>
              <a:t>+ </a:t>
            </a:r>
            <a:r>
              <a:rPr lang="fr-FR" dirty="0" err="1"/>
              <a:t>Δ</a:t>
            </a:r>
            <a:r>
              <a:rPr lang="fr-FR" i="1" dirty="0" err="1"/>
              <a:t>t</a:t>
            </a:r>
            <a:r>
              <a:rPr lang="fr-FR" dirty="0"/>
              <a:t>) = </a:t>
            </a:r>
            <a:r>
              <a:rPr lang="fr-FR" i="1" dirty="0"/>
              <a:t>y</a:t>
            </a:r>
            <a:r>
              <a:rPr lang="fr-FR" dirty="0"/>
              <a:t>(</a:t>
            </a:r>
            <a:r>
              <a:rPr lang="fr-FR" i="1" dirty="0"/>
              <a:t>t</a:t>
            </a:r>
            <a:r>
              <a:rPr lang="fr-FR" dirty="0"/>
              <a:t>) + </a:t>
            </a:r>
            <a:r>
              <a:rPr lang="fr-FR" i="1" dirty="0" smtClean="0"/>
              <a:t>v</a:t>
            </a:r>
            <a:r>
              <a:rPr lang="fr-FR" dirty="0" smtClean="0"/>
              <a:t>(</a:t>
            </a:r>
            <a:r>
              <a:rPr lang="fr-FR" i="1" dirty="0" smtClean="0"/>
              <a:t>t</a:t>
            </a:r>
            <a:r>
              <a:rPr lang="fr-FR" dirty="0" smtClean="0"/>
              <a:t>)</a:t>
            </a:r>
            <a:r>
              <a:rPr lang="fr-FR" dirty="0" err="1" smtClean="0"/>
              <a:t>Δ</a:t>
            </a:r>
            <a:r>
              <a:rPr lang="fr-FR" i="1" dirty="0" err="1" smtClean="0"/>
              <a:t>t</a:t>
            </a:r>
            <a:endParaRPr lang="fr-FR" dirty="0"/>
          </a:p>
          <a:p>
            <a:r>
              <a:rPr lang="en-US" i="1" dirty="0"/>
              <a:t>v</a:t>
            </a:r>
            <a:r>
              <a:rPr lang="en-US" dirty="0"/>
              <a:t>(</a:t>
            </a:r>
            <a:r>
              <a:rPr lang="en-US" i="1" dirty="0"/>
              <a:t>t </a:t>
            </a:r>
            <a:r>
              <a:rPr lang="en-US" dirty="0"/>
              <a:t>+ </a:t>
            </a:r>
            <a:r>
              <a:rPr lang="el-GR" dirty="0"/>
              <a:t>Δ</a:t>
            </a:r>
            <a:r>
              <a:rPr lang="en-US" i="1" dirty="0"/>
              <a:t>t</a:t>
            </a:r>
            <a:r>
              <a:rPr lang="en-US" dirty="0"/>
              <a:t>) = </a:t>
            </a:r>
            <a:r>
              <a:rPr lang="en-US" i="1" dirty="0"/>
              <a:t>v</a:t>
            </a:r>
            <a:r>
              <a:rPr lang="en-US" dirty="0"/>
              <a:t>(</a:t>
            </a:r>
            <a:r>
              <a:rPr lang="en-US" i="1" dirty="0"/>
              <a:t>t</a:t>
            </a:r>
            <a:r>
              <a:rPr lang="en-US" dirty="0"/>
              <a:t>) </a:t>
            </a:r>
            <a:r>
              <a:rPr lang="en-US" altLang="zh-CN" dirty="0" smtClean="0"/>
              <a:t>-</a:t>
            </a:r>
            <a:r>
              <a:rPr lang="en-US" i="1" dirty="0" smtClean="0"/>
              <a:t> </a:t>
            </a:r>
            <a:r>
              <a:rPr lang="en-US" i="1" dirty="0"/>
              <a:t>g</a:t>
            </a:r>
            <a:r>
              <a:rPr lang="el-GR" dirty="0"/>
              <a:t>Δ</a:t>
            </a:r>
            <a:r>
              <a:rPr lang="en-US" i="1" dirty="0"/>
              <a:t>t</a:t>
            </a:r>
            <a:r>
              <a:rPr lang="en-US" i="1" dirty="0" smtClean="0"/>
              <a:t>,</a:t>
            </a:r>
          </a:p>
          <a:p>
            <a:r>
              <a:rPr lang="en-US" altLang="zh-CN" i="1" dirty="0" smtClean="0"/>
              <a:t>The above finite difference method is called Euler algorithm.</a:t>
            </a:r>
          </a:p>
          <a:p>
            <a:r>
              <a:rPr lang="en-US" i="1" dirty="0" smtClean="0"/>
              <a:t>We can initialize y0 and v0 and iterate!</a:t>
            </a:r>
          </a:p>
          <a:p>
            <a:r>
              <a:rPr lang="en-US" i="1" dirty="0" smtClean="0"/>
              <a:t>If </a:t>
            </a:r>
            <a:r>
              <a:rPr lang="el-GR" dirty="0"/>
              <a:t>Δ</a:t>
            </a:r>
            <a:r>
              <a:rPr lang="en-US" i="1" dirty="0" smtClean="0"/>
              <a:t>t is small enough, we can achieve very accurate results!</a:t>
            </a:r>
            <a:endParaRPr lang="en-US" dirty="0"/>
          </a:p>
        </p:txBody>
      </p:sp>
    </p:spTree>
    <p:extLst>
      <p:ext uri="{BB962C8B-B14F-4D97-AF65-F5344CB8AC3E}">
        <p14:creationId xmlns:p14="http://schemas.microsoft.com/office/powerpoint/2010/main" val="337740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a:t>
            </a:r>
          </a:p>
          <a:p>
            <a:r>
              <a:rPr lang="en-US" dirty="0" smtClean="0"/>
              <a:t>First order differential equation:</a:t>
            </a:r>
          </a:p>
          <a:p>
            <a:r>
              <a:rPr lang="en-US" dirty="0" err="1"/>
              <a:t>d</a:t>
            </a:r>
            <a:r>
              <a:rPr lang="en-US" dirty="0" err="1" smtClean="0"/>
              <a:t>y</a:t>
            </a:r>
            <a:r>
              <a:rPr lang="en-US" dirty="0" smtClean="0"/>
              <a:t>/dx = f(x), </a:t>
            </a:r>
          </a:p>
          <a:p>
            <a:r>
              <a:rPr lang="en-US" dirty="0"/>
              <a:t>y</a:t>
            </a:r>
            <a:r>
              <a:rPr lang="en-US" baseline="-25000" dirty="0"/>
              <a:t>n+1</a:t>
            </a:r>
            <a:r>
              <a:rPr lang="en-US" dirty="0"/>
              <a:t> = </a:t>
            </a:r>
            <a:r>
              <a:rPr lang="en-US" dirty="0" err="1"/>
              <a:t>y</a:t>
            </a:r>
            <a:r>
              <a:rPr lang="en-US" baseline="-25000" dirty="0" err="1"/>
              <a:t>n</a:t>
            </a:r>
            <a:r>
              <a:rPr lang="en-US" dirty="0"/>
              <a:t> + f(</a:t>
            </a:r>
            <a:r>
              <a:rPr lang="en-US" dirty="0" err="1"/>
              <a:t>x</a:t>
            </a:r>
            <a:r>
              <a:rPr lang="en-US" baseline="-25000" dirty="0" err="1"/>
              <a:t>n</a:t>
            </a:r>
            <a:r>
              <a:rPr lang="en-US" dirty="0"/>
              <a:t>)</a:t>
            </a:r>
            <a:r>
              <a:rPr lang="el-GR" dirty="0"/>
              <a:t>Δ</a:t>
            </a:r>
            <a:r>
              <a:rPr lang="en-US" dirty="0"/>
              <a:t>x</a:t>
            </a:r>
            <a:r>
              <a:rPr lang="en-US" dirty="0" smtClean="0"/>
              <a:t>.</a:t>
            </a:r>
          </a:p>
          <a:p>
            <a:endParaRPr lang="en-US" dirty="0"/>
          </a:p>
        </p:txBody>
      </p:sp>
    </p:spTree>
    <p:extLst>
      <p:ext uri="{BB962C8B-B14F-4D97-AF65-F5344CB8AC3E}">
        <p14:creationId xmlns:p14="http://schemas.microsoft.com/office/powerpoint/2010/main" val="10410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a:t>
            </a:r>
            <a:r>
              <a:rPr lang="en-US" dirty="0"/>
              <a:t>that </a:t>
            </a:r>
            <a:r>
              <a:rPr lang="en-US" i="1" dirty="0"/>
              <a:t>f</a:t>
            </a:r>
            <a:r>
              <a:rPr lang="en-US" dirty="0"/>
              <a:t>(</a:t>
            </a:r>
            <a:r>
              <a:rPr lang="en-US" i="1" dirty="0"/>
              <a:t>x</a:t>
            </a:r>
            <a:r>
              <a:rPr lang="en-US" dirty="0"/>
              <a:t>) = 2</a:t>
            </a:r>
            <a:r>
              <a:rPr lang="en-US" i="1" dirty="0"/>
              <a:t>x </a:t>
            </a:r>
            <a:r>
              <a:rPr lang="en-US" dirty="0"/>
              <a:t>and </a:t>
            </a:r>
            <a:r>
              <a:rPr lang="en-US" i="1" dirty="0"/>
              <a:t>y</a:t>
            </a:r>
            <a:r>
              <a:rPr lang="en-US" dirty="0"/>
              <a:t>(</a:t>
            </a:r>
            <a:r>
              <a:rPr lang="en-US" i="1" dirty="0"/>
              <a:t>x </a:t>
            </a:r>
            <a:r>
              <a:rPr lang="en-US" dirty="0"/>
              <a:t>= 0) = 0. </a:t>
            </a:r>
            <a:endParaRPr lang="en-US" dirty="0" smtClean="0"/>
          </a:p>
          <a:p>
            <a:pPr lvl="1"/>
            <a:r>
              <a:rPr lang="en-US" dirty="0" smtClean="0"/>
              <a:t>The </a:t>
            </a:r>
            <a:r>
              <a:rPr lang="en-US" dirty="0"/>
              <a:t>analytical solution is </a:t>
            </a:r>
            <a:r>
              <a:rPr lang="en-US" i="1" dirty="0"/>
              <a:t>y</a:t>
            </a:r>
            <a:r>
              <a:rPr lang="en-US" dirty="0"/>
              <a:t>(</a:t>
            </a:r>
            <a:r>
              <a:rPr lang="en-US" i="1" dirty="0"/>
              <a:t>x</a:t>
            </a:r>
            <a:r>
              <a:rPr lang="en-US" dirty="0"/>
              <a:t>) = </a:t>
            </a:r>
            <a:r>
              <a:rPr lang="en-US" i="1" dirty="0" smtClean="0"/>
              <a:t>x</a:t>
            </a:r>
            <a:r>
              <a:rPr lang="en-US" baseline="30000" dirty="0" smtClean="0"/>
              <a:t>2</a:t>
            </a:r>
            <a:r>
              <a:rPr lang="en-US" dirty="0" smtClean="0"/>
              <a:t>. </a:t>
            </a:r>
          </a:p>
          <a:p>
            <a:pPr lvl="1"/>
            <a:r>
              <a:rPr lang="en-US" dirty="0" smtClean="0"/>
              <a:t>Find the </a:t>
            </a:r>
            <a:r>
              <a:rPr lang="en-US" dirty="0"/>
              <a:t>finite difference equation </a:t>
            </a:r>
            <a:r>
              <a:rPr lang="en-US" dirty="0" smtClean="0"/>
              <a:t>using the </a:t>
            </a:r>
            <a:r>
              <a:rPr lang="en-US" dirty="0"/>
              <a:t>Euler algorithm. </a:t>
            </a:r>
            <a:endParaRPr lang="en-US" dirty="0" smtClean="0"/>
          </a:p>
          <a:p>
            <a:pPr lvl="1"/>
            <a:r>
              <a:rPr lang="en-US" dirty="0" smtClean="0"/>
              <a:t>For </a:t>
            </a:r>
            <a:r>
              <a:rPr lang="en-US" dirty="0"/>
              <a:t>simplicity, choose </a:t>
            </a:r>
            <a:r>
              <a:rPr lang="en-US" dirty="0" err="1"/>
              <a:t>Δ</a:t>
            </a:r>
            <a:r>
              <a:rPr lang="en-US" i="1" dirty="0" err="1"/>
              <a:t>x</a:t>
            </a:r>
            <a:r>
              <a:rPr lang="en-US" i="1" dirty="0"/>
              <a:t> </a:t>
            </a:r>
            <a:r>
              <a:rPr lang="en-US" dirty="0"/>
              <a:t>= 0</a:t>
            </a:r>
            <a:r>
              <a:rPr lang="en-US" i="1" dirty="0"/>
              <a:t>.</a:t>
            </a:r>
            <a:r>
              <a:rPr lang="en-US" dirty="0"/>
              <a:t>1. It would be a good idea to first use </a:t>
            </a:r>
            <a:r>
              <a:rPr lang="en-US" dirty="0" smtClean="0"/>
              <a:t>a calculator </a:t>
            </a:r>
            <a:r>
              <a:rPr lang="en-US" dirty="0"/>
              <a:t>or pencil and paper to determine </a:t>
            </a:r>
            <a:r>
              <a:rPr lang="en-US" i="1" dirty="0" err="1"/>
              <a:t>y</a:t>
            </a:r>
            <a:r>
              <a:rPr lang="en-US" i="1" baseline="-25000" dirty="0" err="1"/>
              <a:t>n</a:t>
            </a:r>
            <a:r>
              <a:rPr lang="en-US" i="1" dirty="0"/>
              <a:t> </a:t>
            </a:r>
            <a:r>
              <a:rPr lang="en-US" dirty="0"/>
              <a:t>for the first several time steps</a:t>
            </a:r>
            <a:r>
              <a:rPr lang="en-US" dirty="0" smtClean="0"/>
              <a:t>.</a:t>
            </a:r>
            <a:endParaRPr lang="en-US" dirty="0"/>
          </a:p>
        </p:txBody>
      </p:sp>
    </p:spTree>
    <p:extLst>
      <p:ext uri="{BB962C8B-B14F-4D97-AF65-F5344CB8AC3E}">
        <p14:creationId xmlns:p14="http://schemas.microsoft.com/office/powerpoint/2010/main" val="318066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3" t="16287" r="12791" b="6250"/>
          <a:stretch/>
        </p:blipFill>
        <p:spPr bwMode="auto">
          <a:xfrm>
            <a:off x="395536" y="1191491"/>
            <a:ext cx="8603673" cy="566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69" t="30699" r="19305" b="62500"/>
          <a:stretch/>
        </p:blipFill>
        <p:spPr bwMode="auto">
          <a:xfrm>
            <a:off x="440341" y="699210"/>
            <a:ext cx="7732059" cy="49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08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r>
              <a:rPr lang="en-US" dirty="0" smtClean="0"/>
              <a:t>One common error:</a:t>
            </a:r>
          </a:p>
          <a:p>
            <a:endParaRPr lang="en-US" dirty="0"/>
          </a:p>
          <a:p>
            <a:endParaRPr lang="en-US" dirty="0" smtClean="0"/>
          </a:p>
          <a:p>
            <a:r>
              <a:rPr lang="en-US" dirty="0" smtClean="0"/>
              <a:t>For loop, while loop, do while loop.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6440" r="16092" b="28977"/>
          <a:stretch/>
        </p:blipFill>
        <p:spPr bwMode="auto">
          <a:xfrm>
            <a:off x="683568" y="2319535"/>
            <a:ext cx="7980218"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044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Common </a:t>
            </a:r>
            <a:r>
              <a:rPr lang="en-US" dirty="0" err="1" smtClean="0"/>
              <a:t>opperators</a:t>
            </a:r>
            <a:r>
              <a:rPr lang="en-US" dirty="0" smtClean="0"/>
              <a:t>:</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21970" r="18328" b="40992"/>
          <a:stretch/>
        </p:blipFill>
        <p:spPr bwMode="auto">
          <a:xfrm>
            <a:off x="755576" y="2348880"/>
            <a:ext cx="7924800" cy="270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82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write bug free code?</a:t>
            </a:r>
            <a:endParaRPr lang="en-US" dirty="0"/>
          </a:p>
        </p:txBody>
      </p:sp>
      <p:sp>
        <p:nvSpPr>
          <p:cNvPr id="3" name="内容占位符 2"/>
          <p:cNvSpPr>
            <a:spLocks noGrp="1"/>
          </p:cNvSpPr>
          <p:nvPr>
            <p:ph idx="1"/>
          </p:nvPr>
        </p:nvSpPr>
        <p:spPr/>
        <p:txBody>
          <a:bodyPr/>
          <a:lstStyle/>
          <a:p>
            <a:r>
              <a:rPr lang="en-US" dirty="0" smtClean="0"/>
              <a:t>Suppose you’ll be writing a large simulation program consisting thousands of lines or more, any principles you can apply to write bug free code?</a:t>
            </a:r>
          </a:p>
          <a:p>
            <a:pPr lvl="1"/>
            <a:r>
              <a:rPr lang="en-US" dirty="0" smtClean="0"/>
              <a:t>Any suggestions?</a:t>
            </a:r>
            <a:endParaRPr lang="en-US" dirty="0"/>
          </a:p>
        </p:txBody>
      </p:sp>
    </p:spTree>
    <p:extLst>
      <p:ext uri="{BB962C8B-B14F-4D97-AF65-F5344CB8AC3E}">
        <p14:creationId xmlns:p14="http://schemas.microsoft.com/office/powerpoint/2010/main" val="312508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98822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831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97065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291264" cy="4525963"/>
          </a:xfrm>
        </p:spPr>
        <p:txBody>
          <a:bodyPr>
            <a:normAutofit fontScale="70000" lnSpcReduction="20000"/>
          </a:bodyPr>
          <a:lstStyle/>
          <a:p>
            <a:r>
              <a:rPr lang="en-US" i="1" dirty="0"/>
              <a:t>visual </a:t>
            </a:r>
            <a:r>
              <a:rPr lang="en-US" i="1" dirty="0" smtClean="0"/>
              <a:t>representation</a:t>
            </a:r>
          </a:p>
          <a:p>
            <a:pPr lvl="1"/>
            <a:r>
              <a:rPr lang="en-US" dirty="0"/>
              <a:t>Our eyes can determine patterns and trends </a:t>
            </a:r>
            <a:r>
              <a:rPr lang="en-US" dirty="0" smtClean="0"/>
              <a:t>easily to further understand the physical mechanisms.</a:t>
            </a:r>
          </a:p>
          <a:p>
            <a:pPr lvl="1"/>
            <a:r>
              <a:rPr lang="en-US" dirty="0"/>
              <a:t>The use of graphics also can increase our understanding of the nature </a:t>
            </a:r>
            <a:r>
              <a:rPr lang="en-US" dirty="0" smtClean="0"/>
              <a:t>of analytical </a:t>
            </a:r>
            <a:r>
              <a:rPr lang="en-US" dirty="0"/>
              <a:t>solutions</a:t>
            </a:r>
            <a:r>
              <a:rPr lang="en-US" dirty="0" smtClean="0"/>
              <a:t>.</a:t>
            </a:r>
          </a:p>
          <a:p>
            <a:pPr lvl="1"/>
            <a:r>
              <a:rPr lang="en-US" dirty="0" smtClean="0"/>
              <a:t>sin </a:t>
            </a:r>
            <a:r>
              <a:rPr lang="en-US" dirty="0"/>
              <a:t>x = </a:t>
            </a:r>
            <a:r>
              <a:rPr lang="en-US" dirty="0" smtClean="0"/>
              <a:t>x-x</a:t>
            </a:r>
            <a:r>
              <a:rPr lang="en-US" baseline="30000" dirty="0" smtClean="0"/>
              <a:t>3</a:t>
            </a:r>
            <a:r>
              <a:rPr lang="en-US" dirty="0" smtClean="0"/>
              <a:t>/3</a:t>
            </a:r>
            <a:r>
              <a:rPr lang="en-US" dirty="0"/>
              <a:t>!+x</a:t>
            </a:r>
            <a:r>
              <a:rPr lang="en-US" baseline="30000" dirty="0"/>
              <a:t>5</a:t>
            </a:r>
            <a:r>
              <a:rPr lang="en-US" dirty="0"/>
              <a:t>/5! +. . </a:t>
            </a:r>
            <a:r>
              <a:rPr lang="en-US" dirty="0" smtClean="0"/>
              <a:t>., vs.</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Traditional </a:t>
            </a:r>
            <a:r>
              <a:rPr lang="en-US" dirty="0"/>
              <a:t>modes of presenting </a:t>
            </a:r>
            <a:r>
              <a:rPr lang="en-US" dirty="0" err="1" smtClean="0"/>
              <a:t>data:two</a:t>
            </a:r>
            <a:r>
              <a:rPr lang="en-US" dirty="0" smtClean="0"/>
              <a:t>- </a:t>
            </a:r>
            <a:r>
              <a:rPr lang="en-US" dirty="0"/>
              <a:t>and three-dimensional </a:t>
            </a:r>
            <a:r>
              <a:rPr lang="en-US" dirty="0" smtClean="0"/>
              <a:t>plots. </a:t>
            </a:r>
          </a:p>
          <a:p>
            <a:pPr lvl="1"/>
            <a:r>
              <a:rPr lang="en-US" altLang="zh-CN" dirty="0" smtClean="0"/>
              <a:t>Question: </a:t>
            </a:r>
            <a:r>
              <a:rPr lang="en-US" dirty="0" smtClean="0"/>
              <a:t>more </a:t>
            </a:r>
            <a:r>
              <a:rPr lang="en-US" dirty="0"/>
              <a:t>than three variables </a:t>
            </a:r>
            <a:r>
              <a:rPr lang="en-US" dirty="0" smtClean="0"/>
              <a:t>? Why </a:t>
            </a:r>
            <a:r>
              <a:rPr lang="en-US" dirty="0" err="1"/>
              <a:t>h</a:t>
            </a:r>
            <a:r>
              <a:rPr lang="en-US" dirty="0" err="1" smtClean="0"/>
              <a:t>umanbeings</a:t>
            </a:r>
            <a:r>
              <a:rPr lang="en-US" dirty="0" smtClean="0"/>
              <a:t> are good at recognize patterns?</a:t>
            </a:r>
          </a:p>
          <a:p>
            <a:pPr marL="914400" lvl="2"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48" t="18371" r="22055" b="27841"/>
          <a:stretch/>
        </p:blipFill>
        <p:spPr bwMode="auto">
          <a:xfrm>
            <a:off x="4572000" y="2924944"/>
            <a:ext cx="3600400" cy="195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431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662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747298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3865395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1866573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31894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88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3317576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4085301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3254991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72843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671" y="1556792"/>
            <a:ext cx="7565632" cy="4525963"/>
          </a:xfrm>
        </p:spPr>
        <p:txBody>
          <a:bodyPr>
            <a:normAutofit fontScale="70000" lnSpcReduction="20000"/>
          </a:bodyPr>
          <a:lstStyle/>
          <a:p>
            <a:r>
              <a:rPr lang="en-US" i="1" dirty="0"/>
              <a:t>computer </a:t>
            </a:r>
            <a:r>
              <a:rPr lang="en-US" i="1" dirty="0" smtClean="0"/>
              <a:t>simulation</a:t>
            </a:r>
          </a:p>
          <a:p>
            <a:pPr lvl="1"/>
            <a:r>
              <a:rPr lang="en-US" dirty="0"/>
              <a:t>implement the model on a </a:t>
            </a:r>
            <a:r>
              <a:rPr lang="en-US" dirty="0" smtClean="0"/>
              <a:t>computer: </a:t>
            </a:r>
          </a:p>
          <a:p>
            <a:pPr lvl="2"/>
            <a:r>
              <a:rPr lang="en-US" dirty="0" smtClean="0"/>
              <a:t>to </a:t>
            </a:r>
            <a:r>
              <a:rPr lang="en-US" dirty="0"/>
              <a:t>understand the behavior of the model and its predictions</a:t>
            </a:r>
            <a:r>
              <a:rPr lang="en-US" dirty="0" smtClean="0"/>
              <a:t>.</a:t>
            </a:r>
          </a:p>
          <a:p>
            <a:r>
              <a:rPr lang="en-US" dirty="0" smtClean="0"/>
              <a:t>Example:</a:t>
            </a:r>
          </a:p>
          <a:p>
            <a:pPr lvl="1"/>
            <a:r>
              <a:rPr lang="en-US" dirty="0" smtClean="0"/>
              <a:t>teacher and each student </a:t>
            </a:r>
            <a:r>
              <a:rPr lang="en-US" dirty="0"/>
              <a:t>in a class of </a:t>
            </a:r>
            <a:r>
              <a:rPr lang="en-US" dirty="0" smtClean="0"/>
              <a:t>100 has $10.</a:t>
            </a:r>
          </a:p>
          <a:p>
            <a:pPr lvl="1"/>
            <a:r>
              <a:rPr lang="en-US" dirty="0" smtClean="0"/>
              <a:t>The teacher randomly chooses </a:t>
            </a:r>
            <a:r>
              <a:rPr lang="en-US" dirty="0"/>
              <a:t>a </a:t>
            </a:r>
            <a:r>
              <a:rPr lang="en-US" dirty="0" smtClean="0"/>
              <a:t>student and </a:t>
            </a:r>
            <a:r>
              <a:rPr lang="en-US" dirty="0"/>
              <a:t>flips a coin. </a:t>
            </a:r>
            <a:endParaRPr lang="en-US" dirty="0" smtClean="0"/>
          </a:p>
          <a:p>
            <a:pPr lvl="2"/>
            <a:r>
              <a:rPr lang="en-US" dirty="0" smtClean="0"/>
              <a:t>If </a:t>
            </a:r>
            <a:r>
              <a:rPr lang="en-US" dirty="0"/>
              <a:t>the coin is heads, the teacher gives $1 to the student; </a:t>
            </a:r>
            <a:endParaRPr lang="en-US" dirty="0" smtClean="0"/>
          </a:p>
          <a:p>
            <a:pPr lvl="2"/>
            <a:r>
              <a:rPr lang="en-US" dirty="0" smtClean="0"/>
              <a:t>otherwise, the </a:t>
            </a:r>
            <a:r>
              <a:rPr lang="en-US" dirty="0"/>
              <a:t>student gives $1 to the teacher. </a:t>
            </a:r>
            <a:endParaRPr lang="en-US" dirty="0" smtClean="0"/>
          </a:p>
          <a:p>
            <a:pPr lvl="2"/>
            <a:r>
              <a:rPr lang="en-US" dirty="0" smtClean="0"/>
              <a:t>If </a:t>
            </a:r>
            <a:r>
              <a:rPr lang="en-US" dirty="0"/>
              <a:t>either the teacher or the student would go into debt </a:t>
            </a:r>
            <a:r>
              <a:rPr lang="en-US" dirty="0" smtClean="0"/>
              <a:t>by this </a:t>
            </a:r>
            <a:r>
              <a:rPr lang="en-US" dirty="0"/>
              <a:t>transaction, the transaction is not allowed. </a:t>
            </a:r>
            <a:endParaRPr lang="en-US" dirty="0" smtClean="0"/>
          </a:p>
          <a:p>
            <a:pPr lvl="1"/>
            <a:r>
              <a:rPr lang="en-US" dirty="0" smtClean="0"/>
              <a:t>After </a:t>
            </a:r>
            <a:r>
              <a:rPr lang="en-US" dirty="0"/>
              <a:t>many exchanges, what is the </a:t>
            </a:r>
            <a:r>
              <a:rPr lang="en-US" dirty="0" smtClean="0"/>
              <a:t>probability that </a:t>
            </a:r>
            <a:r>
              <a:rPr lang="en-US" dirty="0"/>
              <a:t>a student has </a:t>
            </a:r>
            <a:r>
              <a:rPr lang="en-US" i="1" dirty="0"/>
              <a:t>s </a:t>
            </a:r>
            <a:r>
              <a:rPr lang="en-US" dirty="0"/>
              <a:t>dollars? What is the probability that the teacher has </a:t>
            </a:r>
            <a:r>
              <a:rPr lang="en-US" i="1" dirty="0"/>
              <a:t>t </a:t>
            </a:r>
            <a:r>
              <a:rPr lang="en-US" dirty="0"/>
              <a:t>dollars? Are </a:t>
            </a:r>
            <a:r>
              <a:rPr lang="en-US" dirty="0" smtClean="0"/>
              <a:t>these two </a:t>
            </a:r>
            <a:r>
              <a:rPr lang="en-US" dirty="0"/>
              <a:t>probabilities the same? </a:t>
            </a:r>
            <a:endParaRPr lang="en-US" dirty="0" smtClean="0"/>
          </a:p>
          <a:p>
            <a:pPr lvl="1"/>
            <a:r>
              <a:rPr lang="en-US" dirty="0" smtClean="0"/>
              <a:t>Although </a:t>
            </a:r>
            <a:r>
              <a:rPr lang="en-US" dirty="0"/>
              <a:t>these particular questions can be answered by </a:t>
            </a:r>
            <a:r>
              <a:rPr lang="en-US" dirty="0" smtClean="0"/>
              <a:t>analytical methods</a:t>
            </a:r>
            <a:r>
              <a:rPr lang="en-US" dirty="0"/>
              <a:t>, many problems of this nature cannot be solved in this </a:t>
            </a:r>
            <a:r>
              <a:rPr lang="en-US" dirty="0" smtClean="0"/>
              <a:t>way!</a:t>
            </a:r>
            <a:endParaRPr lang="en-US" dirty="0"/>
          </a:p>
        </p:txBody>
      </p:sp>
    </p:spTree>
    <p:extLst>
      <p:ext uri="{BB962C8B-B14F-4D97-AF65-F5344CB8AC3E}">
        <p14:creationId xmlns:p14="http://schemas.microsoft.com/office/powerpoint/2010/main" val="2447837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536399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07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3067105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08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62500" lnSpcReduction="20000"/>
          </a:bodyPr>
          <a:lstStyle/>
          <a:p>
            <a:r>
              <a:rPr lang="en-US" dirty="0"/>
              <a:t>One </a:t>
            </a:r>
            <a:r>
              <a:rPr lang="en-US" dirty="0" smtClean="0"/>
              <a:t>way: do </a:t>
            </a:r>
            <a:r>
              <a:rPr lang="en-US" dirty="0"/>
              <a:t>a classroom experiment. </a:t>
            </a:r>
            <a:r>
              <a:rPr lang="en-US" dirty="0" smtClean="0"/>
              <a:t>	</a:t>
            </a:r>
          </a:p>
          <a:p>
            <a:pPr lvl="1"/>
            <a:r>
              <a:rPr lang="en-US" dirty="0" smtClean="0"/>
              <a:t>difficult </a:t>
            </a:r>
            <a:r>
              <a:rPr lang="en-US" dirty="0"/>
              <a:t>to </a:t>
            </a:r>
            <a:r>
              <a:rPr lang="en-US" dirty="0" smtClean="0"/>
              <a:t>arrange</a:t>
            </a:r>
          </a:p>
          <a:p>
            <a:pPr lvl="1"/>
            <a:r>
              <a:rPr lang="en-US" dirty="0" smtClean="0"/>
              <a:t>tedious </a:t>
            </a:r>
            <a:r>
              <a:rPr lang="en-US" dirty="0"/>
              <a:t>to do a sufficient </a:t>
            </a:r>
            <a:r>
              <a:rPr lang="en-US" dirty="0" smtClean="0"/>
              <a:t>number of </a:t>
            </a:r>
            <a:r>
              <a:rPr lang="en-US" dirty="0"/>
              <a:t>transactions</a:t>
            </a:r>
            <a:r>
              <a:rPr lang="en-US" dirty="0" smtClean="0"/>
              <a:t>.</a:t>
            </a:r>
          </a:p>
          <a:p>
            <a:r>
              <a:rPr lang="en-US" dirty="0"/>
              <a:t>A more practical </a:t>
            </a:r>
            <a:r>
              <a:rPr lang="en-US" dirty="0" smtClean="0"/>
              <a:t>way:</a:t>
            </a:r>
          </a:p>
          <a:p>
            <a:pPr lvl="1"/>
            <a:r>
              <a:rPr lang="en-US" dirty="0" smtClean="0"/>
              <a:t> </a:t>
            </a:r>
            <a:r>
              <a:rPr lang="en-US" dirty="0"/>
              <a:t>model into a computer </a:t>
            </a:r>
            <a:r>
              <a:rPr lang="en-US" dirty="0" smtClean="0"/>
              <a:t>program, simulate </a:t>
            </a:r>
            <a:r>
              <a:rPr lang="en-US" dirty="0"/>
              <a:t>many exchanges, and estimate the quantities of interest</a:t>
            </a:r>
            <a:r>
              <a:rPr lang="en-US" dirty="0" smtClean="0"/>
              <a:t>.</a:t>
            </a:r>
          </a:p>
          <a:p>
            <a:r>
              <a:rPr lang="en-US" dirty="0" smtClean="0"/>
              <a:t>We can even modify a lot of conditions in the simulation to gain more insights.</a:t>
            </a:r>
          </a:p>
          <a:p>
            <a:pPr lvl="1"/>
            <a:r>
              <a:rPr lang="en-US" dirty="0" smtClean="0"/>
              <a:t>For example, will the results change if we allow loans between students? What will happen if the teacher is allowed to be in debt?</a:t>
            </a:r>
          </a:p>
          <a:p>
            <a:r>
              <a:rPr lang="en-US" dirty="0" smtClean="0"/>
              <a:t>Simulations often use computation tools of numerical analysis and visualizations. </a:t>
            </a:r>
          </a:p>
          <a:p>
            <a:pPr lvl="1"/>
            <a:r>
              <a:rPr lang="en-US" dirty="0" smtClean="0"/>
              <a:t>Often a good research work is a combination of simulations, analysis and experimental work</a:t>
            </a:r>
            <a:r>
              <a:rPr lang="en-US" dirty="0" smtClean="0"/>
              <a:t>….</a:t>
            </a:r>
          </a:p>
          <a:p>
            <a:pPr lvl="1"/>
            <a:r>
              <a:rPr lang="en-US" altLang="zh-CN" dirty="0" smtClean="0"/>
              <a:t>Why do we still want to perform some analysis even after we obtain the simulation results? What is the relationship between simulation and experiment?</a:t>
            </a:r>
            <a:endParaRPr lang="en-US" dirty="0" smtClean="0"/>
          </a:p>
        </p:txBody>
      </p:sp>
    </p:spTree>
    <p:extLst>
      <p:ext uri="{BB962C8B-B14F-4D97-AF65-F5344CB8AC3E}">
        <p14:creationId xmlns:p14="http://schemas.microsoft.com/office/powerpoint/2010/main" val="2647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collection and analysis of </a:t>
            </a:r>
            <a:r>
              <a:rPr lang="en-US" i="1" dirty="0" smtClean="0"/>
              <a:t>data</a:t>
            </a:r>
          </a:p>
          <a:p>
            <a:pPr lvl="1"/>
            <a:r>
              <a:rPr lang="en-US" dirty="0"/>
              <a:t>Some of the roles of the computer in laboratory </a:t>
            </a:r>
            <a:r>
              <a:rPr lang="en-US" dirty="0" smtClean="0"/>
              <a:t>experiments</a:t>
            </a:r>
          </a:p>
          <a:p>
            <a:pPr lvl="2"/>
            <a:r>
              <a:rPr lang="en-US" dirty="0" smtClean="0"/>
              <a:t>the </a:t>
            </a:r>
            <a:r>
              <a:rPr lang="en-US" dirty="0"/>
              <a:t>varying </a:t>
            </a:r>
            <a:r>
              <a:rPr lang="en-US" dirty="0" smtClean="0"/>
              <a:t>of parameters </a:t>
            </a:r>
            <a:r>
              <a:rPr lang="en-US" dirty="0"/>
              <a:t>and the analysis of data, are similar to those encountered in simulations</a:t>
            </a:r>
            <a:r>
              <a:rPr lang="en-US" dirty="0" smtClean="0"/>
              <a:t>.</a:t>
            </a:r>
          </a:p>
          <a:p>
            <a:pPr lvl="2"/>
            <a:r>
              <a:rPr lang="en-US" dirty="0" smtClean="0"/>
              <a:t>The successful launch of long march 5 rocket</a:t>
            </a:r>
          </a:p>
          <a:p>
            <a:pPr lvl="3"/>
            <a:r>
              <a:rPr lang="en-US" dirty="0" smtClean="0"/>
              <a:t>A large scale simulation was involved</a:t>
            </a:r>
          </a:p>
          <a:p>
            <a:pPr lvl="3"/>
            <a:r>
              <a:rPr lang="en-US" dirty="0" smtClean="0"/>
              <a:t>To seek for the cause of failure in the previous launch with limited input of observation data collected before the failure. </a:t>
            </a:r>
          </a:p>
          <a:p>
            <a:pPr lvl="3"/>
            <a:endParaRPr lang="en-US" dirty="0"/>
          </a:p>
        </p:txBody>
      </p:sp>
    </p:spTree>
    <p:extLst>
      <p:ext uri="{BB962C8B-B14F-4D97-AF65-F5344CB8AC3E}">
        <p14:creationId xmlns:p14="http://schemas.microsoft.com/office/powerpoint/2010/main" val="179597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Why is Computer simulation important?</a:t>
            </a:r>
            <a:endParaRPr lang="en-US" dirty="0"/>
          </a:p>
        </p:txBody>
      </p:sp>
      <p:sp>
        <p:nvSpPr>
          <p:cNvPr id="3" name="内容占位符 2"/>
          <p:cNvSpPr>
            <a:spLocks noGrp="1"/>
          </p:cNvSpPr>
          <p:nvPr>
            <p:ph idx="1"/>
          </p:nvPr>
        </p:nvSpPr>
        <p:spPr>
          <a:xfrm>
            <a:off x="35496" y="1600200"/>
            <a:ext cx="7211144" cy="4525963"/>
          </a:xfrm>
        </p:spPr>
        <p:txBody>
          <a:bodyPr>
            <a:normAutofit fontScale="85000" lnSpcReduction="20000"/>
          </a:bodyPr>
          <a:lstStyle/>
          <a:p>
            <a:r>
              <a:rPr lang="en-US" dirty="0"/>
              <a:t>most of our </a:t>
            </a:r>
            <a:r>
              <a:rPr lang="en-US" dirty="0" smtClean="0"/>
              <a:t>analytical tools </a:t>
            </a:r>
            <a:r>
              <a:rPr lang="en-US" dirty="0"/>
              <a:t>such as differential calculus are best suited to the analysis of </a:t>
            </a:r>
            <a:r>
              <a:rPr lang="en-US" i="1" dirty="0"/>
              <a:t>linear </a:t>
            </a:r>
            <a:r>
              <a:rPr lang="en-US" dirty="0" smtClean="0"/>
              <a:t>problems.</a:t>
            </a:r>
          </a:p>
          <a:p>
            <a:r>
              <a:rPr lang="en-US" dirty="0"/>
              <a:t>many natural </a:t>
            </a:r>
            <a:r>
              <a:rPr lang="en-US" dirty="0" smtClean="0"/>
              <a:t>phenomena are </a:t>
            </a:r>
            <a:r>
              <a:rPr lang="en-US" i="1" dirty="0"/>
              <a:t>nonlinear</a:t>
            </a:r>
            <a:r>
              <a:rPr lang="en-US" dirty="0"/>
              <a:t>, and a small change in a variable might produce a large change in </a:t>
            </a:r>
            <a:r>
              <a:rPr lang="en-US" dirty="0" smtClean="0"/>
              <a:t>another!</a:t>
            </a:r>
          </a:p>
          <a:p>
            <a:r>
              <a:rPr lang="en-US" dirty="0" smtClean="0"/>
              <a:t>Three body problems are not analytically solvable!</a:t>
            </a:r>
          </a:p>
          <a:p>
            <a:r>
              <a:rPr lang="en-US" dirty="0"/>
              <a:t>few nonlinear problems can be solved by analytical </a:t>
            </a:r>
            <a:r>
              <a:rPr lang="en-US" dirty="0" smtClean="0"/>
              <a:t>methods</a:t>
            </a:r>
          </a:p>
          <a:p>
            <a:r>
              <a:rPr lang="en-US" dirty="0" smtClean="0"/>
              <a:t> </a:t>
            </a:r>
            <a:r>
              <a:rPr lang="en-US" dirty="0"/>
              <a:t>the computer gives us </a:t>
            </a:r>
            <a:r>
              <a:rPr lang="en-US" dirty="0" smtClean="0"/>
              <a:t>a new </a:t>
            </a:r>
            <a:r>
              <a:rPr lang="en-US" dirty="0"/>
              <a:t>tool to explore nonlinear </a:t>
            </a:r>
            <a:r>
              <a:rPr lang="en-US" dirty="0" smtClean="0"/>
              <a:t>phenomena.</a:t>
            </a:r>
            <a:endParaRPr lang="en-US" dirty="0"/>
          </a:p>
        </p:txBody>
      </p:sp>
      <p:pic>
        <p:nvPicPr>
          <p:cNvPr id="1026" name="Picture 2" descr="https://upload.wikimedia.org/wikipedia/en/0/0f/Thre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939" y="3429000"/>
            <a:ext cx="23721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7112</TotalTime>
  <Words>3339</Words>
  <Application>Microsoft Office PowerPoint</Application>
  <PresentationFormat>On-screen Show (4:3)</PresentationFormat>
  <Paragraphs>298</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宋体</vt:lpstr>
      <vt:lpstr>Arial</vt:lpstr>
      <vt:lpstr>Calibri</vt:lpstr>
      <vt:lpstr>Cambria Math</vt:lpstr>
      <vt:lpstr>Office 主题​​</vt:lpstr>
      <vt:lpstr>Introduction to Computer Simulation of Physical Systems (Lecture 1) </vt:lpstr>
      <vt:lpstr>Importance of computers in physics</vt:lpstr>
      <vt:lpstr>PowerPoint Presentation</vt:lpstr>
      <vt:lpstr>PowerPoint Presentation</vt:lpstr>
      <vt:lpstr>PowerPoint Presentation</vt:lpstr>
      <vt:lpstr>PowerPoint Presentation</vt:lpstr>
      <vt:lpstr>PowerPoint Presentation</vt:lpstr>
      <vt:lpstr>PowerPoint Presentation</vt:lpstr>
      <vt:lpstr>Why is Computer simulation important?</vt:lpstr>
      <vt:lpstr>PowerPoint Presentation</vt:lpstr>
      <vt:lpstr>Why is computer simulation important?</vt:lpstr>
      <vt:lpstr>Why is computer simulation important?</vt:lpstr>
      <vt:lpstr>Why is computer simulation important?</vt:lpstr>
      <vt:lpstr>Is the whole universe a quantum simulation?</vt:lpstr>
      <vt:lpstr>Programming languages</vt:lpstr>
      <vt:lpstr>PowerPoint Presentation</vt:lpstr>
      <vt:lpstr>PowerPoint Presentation</vt:lpstr>
      <vt:lpstr>PowerPoint Presentation</vt:lpstr>
      <vt:lpstr>PowerPoint Presentation</vt:lpstr>
      <vt:lpstr>Very Brief introduction on OOP</vt:lpstr>
      <vt:lpstr>PowerPoint Presentation</vt:lpstr>
      <vt:lpstr>PowerPoint Presentation</vt:lpstr>
      <vt:lpstr>PowerPoint Presentation</vt:lpstr>
      <vt:lpstr>A few important things you should keep in mind in this course</vt:lpstr>
      <vt:lpstr>PowerPoint Presentation</vt:lpstr>
      <vt:lpstr>PowerPoint Presentation</vt:lpstr>
      <vt:lpstr>Course contents</vt:lpstr>
      <vt:lpstr>Course contents</vt:lpstr>
      <vt:lpstr>Course Contents</vt:lpstr>
      <vt:lpstr>PowerPoint Presentation</vt:lpstr>
      <vt:lpstr>PowerPoint Presentation</vt:lpstr>
      <vt:lpstr>PowerPoint Presentation</vt:lpstr>
      <vt:lpstr>Assessment Scheme </vt:lpstr>
      <vt:lpstr>Reference books</vt:lpstr>
      <vt:lpstr>Tools for doing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bug free code?</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124</cp:revision>
  <dcterms:created xsi:type="dcterms:W3CDTF">2014-01-05T10:31:17Z</dcterms:created>
  <dcterms:modified xsi:type="dcterms:W3CDTF">2021-01-11T07:12:03Z</dcterms:modified>
</cp:coreProperties>
</file>